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1"/>
  </p:sldMasterIdLst>
  <p:notesMasterIdLst>
    <p:notesMasterId r:id="rId52"/>
  </p:notesMasterIdLst>
  <p:handoutMasterIdLst>
    <p:handoutMasterId r:id="rId53"/>
  </p:handoutMasterIdLst>
  <p:sldIdLst>
    <p:sldId id="263" r:id="rId2"/>
    <p:sldId id="438" r:id="rId3"/>
    <p:sldId id="446" r:id="rId4"/>
    <p:sldId id="452" r:id="rId5"/>
    <p:sldId id="462" r:id="rId6"/>
    <p:sldId id="449" r:id="rId7"/>
    <p:sldId id="363" r:id="rId8"/>
    <p:sldId id="453" r:id="rId9"/>
    <p:sldId id="409" r:id="rId10"/>
    <p:sldId id="448" r:id="rId11"/>
    <p:sldId id="408" r:id="rId12"/>
    <p:sldId id="467" r:id="rId13"/>
    <p:sldId id="451" r:id="rId14"/>
    <p:sldId id="457" r:id="rId15"/>
    <p:sldId id="458" r:id="rId16"/>
    <p:sldId id="454" r:id="rId17"/>
    <p:sldId id="410" r:id="rId18"/>
    <p:sldId id="437" r:id="rId19"/>
    <p:sldId id="402" r:id="rId20"/>
    <p:sldId id="395" r:id="rId21"/>
    <p:sldId id="394" r:id="rId22"/>
    <p:sldId id="404" r:id="rId23"/>
    <p:sldId id="429" r:id="rId24"/>
    <p:sldId id="430" r:id="rId25"/>
    <p:sldId id="398" r:id="rId26"/>
    <p:sldId id="399" r:id="rId27"/>
    <p:sldId id="426" r:id="rId28"/>
    <p:sldId id="330" r:id="rId29"/>
    <p:sldId id="328" r:id="rId30"/>
    <p:sldId id="383" r:id="rId31"/>
    <p:sldId id="381" r:id="rId32"/>
    <p:sldId id="459" r:id="rId33"/>
    <p:sldId id="447" r:id="rId34"/>
    <p:sldId id="466" r:id="rId35"/>
    <p:sldId id="456" r:id="rId36"/>
    <p:sldId id="468" r:id="rId37"/>
    <p:sldId id="463" r:id="rId38"/>
    <p:sldId id="464" r:id="rId39"/>
    <p:sldId id="465" r:id="rId40"/>
    <p:sldId id="461" r:id="rId41"/>
    <p:sldId id="439" r:id="rId42"/>
    <p:sldId id="440" r:id="rId43"/>
    <p:sldId id="441" r:id="rId44"/>
    <p:sldId id="442" r:id="rId45"/>
    <p:sldId id="460" r:id="rId46"/>
    <p:sldId id="443" r:id="rId47"/>
    <p:sldId id="444" r:id="rId48"/>
    <p:sldId id="445" r:id="rId49"/>
    <p:sldId id="265" r:id="rId50"/>
    <p:sldId id="264" r:id="rId5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89D"/>
    <a:srgbClr val="527688"/>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9" autoAdjust="0"/>
    <p:restoredTop sz="83491" autoAdjust="0"/>
  </p:normalViewPr>
  <p:slideViewPr>
    <p:cSldViewPr>
      <p:cViewPr varScale="1">
        <p:scale>
          <a:sx n="57" d="100"/>
          <a:sy n="57" d="100"/>
        </p:scale>
        <p:origin x="1288" y="48"/>
      </p:cViewPr>
      <p:guideLst>
        <p:guide orient="horz" pos="2160"/>
        <p:guide pos="2880"/>
      </p:guideLst>
    </p:cSldViewPr>
  </p:slideViewPr>
  <p:notesTextViewPr>
    <p:cViewPr>
      <p:scale>
        <a:sx n="100" d="100"/>
        <a:sy n="100" d="100"/>
      </p:scale>
      <p:origin x="0" y="0"/>
    </p:cViewPr>
  </p:notesTextViewPr>
  <p:notesViewPr>
    <p:cSldViewPr>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141A9F-6876-4B31-BDCB-778887739BA9}" type="datetimeFigureOut">
              <a:rPr lang="en-AU" smtClean="0"/>
              <a:t>19/04/2022</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E2B82C-CAD9-4070-87F6-BA209D5DF582}" type="slidenum">
              <a:rPr lang="en-AU" smtClean="0"/>
              <a:t>‹#›</a:t>
            </a:fld>
            <a:endParaRPr lang="en-AU"/>
          </a:p>
        </p:txBody>
      </p:sp>
    </p:spTree>
    <p:extLst>
      <p:ext uri="{BB962C8B-B14F-4D97-AF65-F5344CB8AC3E}">
        <p14:creationId xmlns:p14="http://schemas.microsoft.com/office/powerpoint/2010/main" val="1694255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AU" altLang="x-none"/>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AU" altLang="x-none"/>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AU" altLang="x-non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68C604BE-0F0D-D04A-8219-1C702BFC3B16}" type="slidenum">
              <a:rPr lang="en-AU" altLang="x-none"/>
              <a:pPr/>
              <a:t>‹#›</a:t>
            </a:fld>
            <a:endParaRPr lang="en-AU" altLang="x-none"/>
          </a:p>
        </p:txBody>
      </p:sp>
    </p:spTree>
    <p:extLst>
      <p:ext uri="{BB962C8B-B14F-4D97-AF65-F5344CB8AC3E}">
        <p14:creationId xmlns:p14="http://schemas.microsoft.com/office/powerpoint/2010/main" val="10751269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Lee Bygrave, ‘Privacy and Data Protection in an international perspective’, (2010) 56(8) Scandinavian Studies in Law 165, 184</a:t>
            </a:r>
          </a:p>
          <a:p>
            <a:endParaRPr lang="en-US" dirty="0"/>
          </a:p>
        </p:txBody>
      </p:sp>
      <p:sp>
        <p:nvSpPr>
          <p:cNvPr id="4" name="Slide Number Placeholder 3"/>
          <p:cNvSpPr>
            <a:spLocks noGrp="1"/>
          </p:cNvSpPr>
          <p:nvPr>
            <p:ph type="sldNum" sz="quarter" idx="5"/>
          </p:nvPr>
        </p:nvSpPr>
        <p:spPr/>
        <p:txBody>
          <a:bodyPr/>
          <a:lstStyle/>
          <a:p>
            <a:fld id="{BCC9FD97-2666-3348-B9B8-AB101CBB91D7}" type="slidenum">
              <a:rPr lang="en-US" smtClean="0"/>
              <a:t>7</a:t>
            </a:fld>
            <a:endParaRPr lang="en-US"/>
          </a:p>
        </p:txBody>
      </p:sp>
    </p:spTree>
    <p:extLst>
      <p:ext uri="{BB962C8B-B14F-4D97-AF65-F5344CB8AC3E}">
        <p14:creationId xmlns:p14="http://schemas.microsoft.com/office/powerpoint/2010/main" val="270529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28</a:t>
            </a:fld>
            <a:endParaRPr lang="nl-NL"/>
          </a:p>
        </p:txBody>
      </p:sp>
    </p:spTree>
    <p:extLst>
      <p:ext uri="{BB962C8B-B14F-4D97-AF65-F5344CB8AC3E}">
        <p14:creationId xmlns:p14="http://schemas.microsoft.com/office/powerpoint/2010/main" val="104682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3D6E8E9-8A3F-A648-A93E-83E5768A5C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77"/>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77"/>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77"/>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7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65D502-2CC2-284D-8C5B-46E8C0C4F5C7}" type="slidenum">
              <a:rPr kumimoji="0" lang="en-AU"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AU"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39" name="Rectangle 2">
            <a:extLst>
              <a:ext uri="{FF2B5EF4-FFF2-40B4-BE49-F238E27FC236}">
                <a16:creationId xmlns:a16="http://schemas.microsoft.com/office/drawing/2014/main" id="{3612D3BC-4669-8D46-916F-BB481458A1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1C09EEE9-D0A0-5F44-8D91-36D1D61832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144372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3D6E8E9-8A3F-A648-A93E-83E5768A5C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77"/>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77"/>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77"/>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7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65D502-2CC2-284D-8C5B-46E8C0C4F5C7}" type="slidenum">
              <a:rPr kumimoji="0" lang="en-AU"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AU"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39" name="Rectangle 2">
            <a:extLst>
              <a:ext uri="{FF2B5EF4-FFF2-40B4-BE49-F238E27FC236}">
                <a16:creationId xmlns:a16="http://schemas.microsoft.com/office/drawing/2014/main" id="{3612D3BC-4669-8D46-916F-BB481458A1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1C09EEE9-D0A0-5F44-8D91-36D1D61832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36667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41</a:t>
            </a:fld>
            <a:endParaRPr lang="en-US"/>
          </a:p>
        </p:txBody>
      </p:sp>
    </p:spTree>
    <p:extLst>
      <p:ext uri="{BB962C8B-B14F-4D97-AF65-F5344CB8AC3E}">
        <p14:creationId xmlns:p14="http://schemas.microsoft.com/office/powerpoint/2010/main" val="4132522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42</a:t>
            </a:fld>
            <a:endParaRPr lang="en-US"/>
          </a:p>
        </p:txBody>
      </p:sp>
    </p:spTree>
    <p:extLst>
      <p:ext uri="{BB962C8B-B14F-4D97-AF65-F5344CB8AC3E}">
        <p14:creationId xmlns:p14="http://schemas.microsoft.com/office/powerpoint/2010/main" val="244631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43</a:t>
            </a:fld>
            <a:endParaRPr lang="en-US"/>
          </a:p>
        </p:txBody>
      </p:sp>
    </p:spTree>
    <p:extLst>
      <p:ext uri="{BB962C8B-B14F-4D97-AF65-F5344CB8AC3E}">
        <p14:creationId xmlns:p14="http://schemas.microsoft.com/office/powerpoint/2010/main" val="1388527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44</a:t>
            </a:fld>
            <a:endParaRPr lang="en-US"/>
          </a:p>
        </p:txBody>
      </p:sp>
    </p:spTree>
    <p:extLst>
      <p:ext uri="{BB962C8B-B14F-4D97-AF65-F5344CB8AC3E}">
        <p14:creationId xmlns:p14="http://schemas.microsoft.com/office/powerpoint/2010/main" val="2756111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45</a:t>
            </a:fld>
            <a:endParaRPr lang="en-US"/>
          </a:p>
        </p:txBody>
      </p:sp>
    </p:spTree>
    <p:extLst>
      <p:ext uri="{BB962C8B-B14F-4D97-AF65-F5344CB8AC3E}">
        <p14:creationId xmlns:p14="http://schemas.microsoft.com/office/powerpoint/2010/main" val="167887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46</a:t>
            </a:fld>
            <a:endParaRPr lang="en-US"/>
          </a:p>
        </p:txBody>
      </p:sp>
    </p:spTree>
    <p:extLst>
      <p:ext uri="{BB962C8B-B14F-4D97-AF65-F5344CB8AC3E}">
        <p14:creationId xmlns:p14="http://schemas.microsoft.com/office/powerpoint/2010/main" val="96780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9FD97-2666-3348-B9B8-AB101CBB91D7}" type="slidenum">
              <a:rPr lang="en-US" smtClean="0"/>
              <a:t>8</a:t>
            </a:fld>
            <a:endParaRPr lang="en-US"/>
          </a:p>
        </p:txBody>
      </p:sp>
    </p:spTree>
    <p:extLst>
      <p:ext uri="{BB962C8B-B14F-4D97-AF65-F5344CB8AC3E}">
        <p14:creationId xmlns:p14="http://schemas.microsoft.com/office/powerpoint/2010/main" val="297663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7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5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Arial" charset="0"/>
                <a:cs typeface="Arial" charset="0"/>
              </a:rPr>
              <a:t>Australian Competition and Consumer Commission (ACCC), </a:t>
            </a:r>
            <a:r>
              <a:rPr lang="en-GB" sz="1200" i="1" kern="1200" dirty="0" smtClean="0">
                <a:solidFill>
                  <a:schemeClr val="tx1"/>
                </a:solidFill>
                <a:effectLst/>
                <a:latin typeface="Arial" charset="0"/>
                <a:ea typeface="Arial" charset="0"/>
                <a:cs typeface="Arial" charset="0"/>
              </a:rPr>
              <a:t>Digital Platforms Inquiry</a:t>
            </a:r>
            <a:r>
              <a:rPr lang="en-GB" sz="1200" kern="1200" dirty="0" smtClean="0">
                <a:solidFill>
                  <a:schemeClr val="tx1"/>
                </a:solidFill>
                <a:effectLst/>
                <a:latin typeface="Arial" charset="0"/>
                <a:ea typeface="Arial" charset="0"/>
                <a:cs typeface="Arial" charset="0"/>
              </a:rPr>
              <a:t>, Final Report, Canberra (2019); Australian Government, </a:t>
            </a:r>
            <a:r>
              <a:rPr lang="en-GB" sz="1200" i="1" kern="1200" dirty="0" smtClean="0">
                <a:solidFill>
                  <a:schemeClr val="tx1"/>
                </a:solidFill>
                <a:effectLst/>
                <a:latin typeface="Arial" charset="0"/>
                <a:ea typeface="Arial" charset="0"/>
                <a:cs typeface="Arial" charset="0"/>
              </a:rPr>
              <a:t>Regulating in the Digital Age: Government Response and Implementation Roadmap for the Digital Platforms Inquiry</a:t>
            </a:r>
            <a:r>
              <a:rPr lang="en-GB" sz="1200" kern="1200" dirty="0" smtClean="0">
                <a:solidFill>
                  <a:schemeClr val="tx1"/>
                </a:solidFill>
                <a:effectLst/>
                <a:latin typeface="Arial" charset="0"/>
                <a:ea typeface="Arial" charset="0"/>
                <a:cs typeface="Arial" charset="0"/>
              </a:rPr>
              <a:t>, Canberra (12 December 2019) &lt;https://treasury.gov.au/publication/p2019-41708&gt;; </a:t>
            </a:r>
            <a:r>
              <a:rPr lang="en-AU" sz="1200" kern="1200" dirty="0" smtClean="0">
                <a:solidFill>
                  <a:schemeClr val="tx1"/>
                </a:solidFill>
                <a:effectLst/>
                <a:latin typeface="Arial" charset="0"/>
                <a:ea typeface="Arial" charset="0"/>
                <a:cs typeface="Arial" charset="0"/>
              </a:rPr>
              <a:t>Australian Government, Attorney-General’s Department, </a:t>
            </a:r>
            <a:r>
              <a:rPr lang="en-AU" sz="1200" i="1" kern="1200" dirty="0" smtClean="0">
                <a:solidFill>
                  <a:schemeClr val="tx1"/>
                </a:solidFill>
                <a:effectLst/>
                <a:latin typeface="Arial" charset="0"/>
                <a:ea typeface="Arial" charset="0"/>
                <a:cs typeface="Arial" charset="0"/>
              </a:rPr>
              <a:t>Privacy Act Review</a:t>
            </a:r>
            <a:r>
              <a:rPr lang="en-AU" sz="1200" kern="1200" dirty="0" smtClean="0">
                <a:solidFill>
                  <a:schemeClr val="tx1"/>
                </a:solidFill>
                <a:effectLst/>
                <a:latin typeface="Arial" charset="0"/>
                <a:ea typeface="Arial" charset="0"/>
                <a:cs typeface="Arial" charset="0"/>
              </a:rPr>
              <a:t>, Issues Paper, Canberra (October 2020) (‘Issues Paper’)</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18</a:t>
            </a:fld>
            <a:endParaRPr lang="en-AU" altLang="x-none"/>
          </a:p>
        </p:txBody>
      </p:sp>
    </p:spTree>
    <p:extLst>
      <p:ext uri="{BB962C8B-B14F-4D97-AF65-F5344CB8AC3E}">
        <p14:creationId xmlns:p14="http://schemas.microsoft.com/office/powerpoint/2010/main" val="301059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‘Processing’ is broadly defined in Article 4(2) GDPR as, </a:t>
            </a:r>
          </a:p>
          <a:p>
            <a:r>
              <a:rPr lang="en-AU" dirty="0" smtClean="0"/>
              <a:t>‘[…] any operation or set of operations which is performed on personal data or on sets of personal data, whether or not by automated means, such as collection, recording, organisation, structuring, storage, adaptation or alteration, retrieval, consultation, use, disclosure by transmission, dissemination or otherwise making available, alignment or combination, restriction, erasure or destruction’.</a:t>
            </a:r>
          </a:p>
          <a:p>
            <a:endParaRPr lang="en-AU" dirty="0"/>
          </a:p>
        </p:txBody>
      </p:sp>
      <p:sp>
        <p:nvSpPr>
          <p:cNvPr id="4" name="Slide Number Placeholder 3"/>
          <p:cNvSpPr>
            <a:spLocks noGrp="1"/>
          </p:cNvSpPr>
          <p:nvPr>
            <p:ph type="sldNum" sz="quarter" idx="10"/>
          </p:nvPr>
        </p:nvSpPr>
        <p:spPr/>
        <p:txBody>
          <a:bodyPr/>
          <a:lstStyle/>
          <a:p>
            <a:fld id="{E9FC3835-37A0-41AA-A120-0A04CBAD39A7}" type="slidenum">
              <a:rPr lang="en-AU" smtClean="0"/>
              <a:t>21</a:t>
            </a:fld>
            <a:endParaRPr lang="en-AU"/>
          </a:p>
        </p:txBody>
      </p:sp>
    </p:spTree>
    <p:extLst>
      <p:ext uri="{BB962C8B-B14F-4D97-AF65-F5344CB8AC3E}">
        <p14:creationId xmlns:p14="http://schemas.microsoft.com/office/powerpoint/2010/main" val="3597811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3D6E8E9-8A3F-A648-A93E-83E5768A5C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77"/>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77"/>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77"/>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7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65D502-2CC2-284D-8C5B-46E8C0C4F5C7}" type="slidenum">
              <a:rPr kumimoji="0" lang="en-AU"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AU"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39" name="Rectangle 2">
            <a:extLst>
              <a:ext uri="{FF2B5EF4-FFF2-40B4-BE49-F238E27FC236}">
                <a16:creationId xmlns:a16="http://schemas.microsoft.com/office/drawing/2014/main" id="{3612D3BC-4669-8D46-916F-BB481458A1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1C09EEE9-D0A0-5F44-8D91-36D1D61832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309926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3D6E8E9-8A3F-A648-A93E-83E5768A5C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77"/>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77"/>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77"/>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7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65D502-2CC2-284D-8C5B-46E8C0C4F5C7}" type="slidenum">
              <a:rPr kumimoji="0" lang="en-AU"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AU"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39" name="Rectangle 2">
            <a:extLst>
              <a:ext uri="{FF2B5EF4-FFF2-40B4-BE49-F238E27FC236}">
                <a16:creationId xmlns:a16="http://schemas.microsoft.com/office/drawing/2014/main" id="{3612D3BC-4669-8D46-916F-BB481458A1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1C09EEE9-D0A0-5F44-8D91-36D1D61832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974862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4652963"/>
            <a:ext cx="9144000" cy="220503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Rectangle 4"/>
          <p:cNvSpPr>
            <a:spLocks noGrp="1" noChangeArrowheads="1"/>
          </p:cNvSpPr>
          <p:nvPr>
            <p:ph type="subTitle" idx="1"/>
          </p:nvPr>
        </p:nvSpPr>
        <p:spPr>
          <a:xfrm>
            <a:off x="468313" y="4652963"/>
            <a:ext cx="8280400" cy="519112"/>
          </a:xfrm>
        </p:spPr>
        <p:txBody>
          <a:bodyPr>
            <a:spAutoFit/>
          </a:bodyPr>
          <a:lstStyle>
            <a:lvl1pPr marL="0" indent="0">
              <a:buFontTx/>
              <a:buNone/>
              <a:defRPr sz="2800"/>
            </a:lvl1pPr>
          </a:lstStyle>
          <a:p>
            <a:pPr lvl="0"/>
            <a:r>
              <a:rPr lang="en-AU" altLang="x-none" noProof="0" dirty="0" smtClean="0"/>
              <a:t>Click to edit Master subtitle style</a:t>
            </a:r>
          </a:p>
        </p:txBody>
      </p:sp>
      <p:sp>
        <p:nvSpPr>
          <p:cNvPr id="8197" name="Rectangle 5"/>
          <p:cNvSpPr>
            <a:spLocks noGrp="1" noChangeArrowheads="1"/>
          </p:cNvSpPr>
          <p:nvPr>
            <p:ph type="dt" sz="half" idx="2"/>
          </p:nvPr>
        </p:nvSpPr>
        <p:spPr>
          <a:xfrm>
            <a:off x="457200" y="6245225"/>
            <a:ext cx="2133600" cy="476250"/>
          </a:xfrm>
        </p:spPr>
        <p:txBody>
          <a:bodyPr/>
          <a:lstStyle>
            <a:lvl1pPr algn="l">
              <a:defRPr sz="1200"/>
            </a:lvl1pPr>
          </a:lstStyle>
          <a:p>
            <a:endParaRPr lang="en-AU" altLang="x-none"/>
          </a:p>
        </p:txBody>
      </p:sp>
      <p:sp>
        <p:nvSpPr>
          <p:cNvPr id="8198" name="Rectangle 6"/>
          <p:cNvSpPr>
            <a:spLocks noGrp="1" noChangeArrowheads="1"/>
          </p:cNvSpPr>
          <p:nvPr>
            <p:ph type="ftr" sz="quarter" idx="3"/>
          </p:nvPr>
        </p:nvSpPr>
        <p:spPr>
          <a:xfrm>
            <a:off x="2915816" y="6245225"/>
            <a:ext cx="2895600" cy="476250"/>
          </a:xfrm>
        </p:spPr>
        <p:txBody>
          <a:bodyPr/>
          <a:lstStyle>
            <a:lvl1pPr algn="ctr">
              <a:defRPr sz="1200"/>
            </a:lvl1pPr>
          </a:lstStyle>
          <a:p>
            <a:r>
              <a:rPr lang="en-AU" altLang="x-none" smtClean="0"/>
              <a:t>Footer text goes in here</a:t>
            </a:r>
            <a:endParaRPr lang="en-AU" altLang="x-none"/>
          </a:p>
        </p:txBody>
      </p:sp>
      <p:sp>
        <p:nvSpPr>
          <p:cNvPr id="8199" name="Rectangle 7"/>
          <p:cNvSpPr>
            <a:spLocks noGrp="1" noChangeArrowheads="1"/>
          </p:cNvSpPr>
          <p:nvPr>
            <p:ph type="sldNum" sz="quarter" idx="4"/>
          </p:nvPr>
        </p:nvSpPr>
        <p:spPr>
          <a:xfrm>
            <a:off x="6156176" y="6245225"/>
            <a:ext cx="432048" cy="476250"/>
          </a:xfrm>
        </p:spPr>
        <p:txBody>
          <a:bodyPr/>
          <a:lstStyle>
            <a:lvl1pPr>
              <a:defRPr sz="1200"/>
            </a:lvl1pPr>
          </a:lstStyle>
          <a:p>
            <a:fld id="{9F3E6DF8-AF08-4E4B-9CA5-1234BCB0AB19}" type="slidenum">
              <a:rPr lang="en-AU" altLang="x-none" smtClean="0"/>
              <a:pPr/>
              <a:t>‹#›</a:t>
            </a:fld>
            <a:endParaRPr lang="en-AU" altLang="x-none" dirty="0"/>
          </a:p>
        </p:txBody>
      </p:sp>
      <p:sp>
        <p:nvSpPr>
          <p:cNvPr id="8200" name="Rectangle 8"/>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8201" name="Picture 9" descr="ANU_LOGO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3"/>
          <p:cNvSpPr>
            <a:spLocks noGrp="1" noChangeArrowheads="1"/>
          </p:cNvSpPr>
          <p:nvPr>
            <p:ph type="ctrTitle"/>
          </p:nvPr>
        </p:nvSpPr>
        <p:spPr>
          <a:xfrm>
            <a:off x="468313" y="1919288"/>
            <a:ext cx="8207375" cy="641350"/>
          </a:xfrm>
        </p:spPr>
        <p:txBody>
          <a:bodyPr>
            <a:spAutoFit/>
          </a:bodyPr>
          <a:lstStyle>
            <a:lvl1pPr>
              <a:defRPr>
                <a:solidFill>
                  <a:schemeClr val="tx1"/>
                </a:solidFill>
              </a:defRPr>
            </a:lvl1pPr>
          </a:lstStyle>
          <a:p>
            <a:pPr lvl="0"/>
            <a:r>
              <a:rPr lang="en-AU" altLang="x-none" noProof="0" dirty="0" smtClean="0"/>
              <a:t>Click to edit Master 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0312" y="6051781"/>
            <a:ext cx="1512000" cy="65916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16113"/>
            <a:ext cx="8229600" cy="37544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C6AF67C-1848-A64D-A1D8-DC5EA66A4258}" type="slidenum">
              <a:rPr lang="en-AU" altLang="x-none" smtClean="0"/>
              <a:pPr/>
              <a:t>‹#›</a:t>
            </a:fld>
            <a:endParaRPr lang="en-AU" altLang="x-none"/>
          </a:p>
        </p:txBody>
      </p:sp>
    </p:spTree>
    <p:extLst>
      <p:ext uri="{BB962C8B-B14F-4D97-AF65-F5344CB8AC3E}">
        <p14:creationId xmlns:p14="http://schemas.microsoft.com/office/powerpoint/2010/main" val="97835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765175"/>
            <a:ext cx="2058988" cy="4905377"/>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765175"/>
            <a:ext cx="6029325" cy="49053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0CE8A18-DF49-B248-B740-D51F7349A537}" type="slidenum">
              <a:rPr lang="en-AU" altLang="x-none" smtClean="0"/>
              <a:pPr/>
              <a:t>‹#›</a:t>
            </a:fld>
            <a:endParaRPr lang="en-AU" altLang="x-none"/>
          </a:p>
        </p:txBody>
      </p:sp>
    </p:spTree>
    <p:extLst>
      <p:ext uri="{BB962C8B-B14F-4D97-AF65-F5344CB8AC3E}">
        <p14:creationId xmlns:p14="http://schemas.microsoft.com/office/powerpoint/2010/main" val="21283902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Rectangle 1"/>
          <p:cNvSpPr/>
          <p:nvPr userDrawn="1"/>
        </p:nvSpPr>
        <p:spPr>
          <a:xfrm>
            <a:off x="3131840" y="1412776"/>
            <a:ext cx="5184576" cy="4233467"/>
          </a:xfrm>
          <a:prstGeom prst="rect">
            <a:avLst/>
          </a:prstGeom>
        </p:spPr>
        <p:txBody>
          <a:bodyPr wrap="square">
            <a:spAutoFit/>
          </a:bodyPr>
          <a:lstStyle/>
          <a:p>
            <a:pPr algn="l">
              <a:lnSpc>
                <a:spcPct val="115000"/>
              </a:lnSpc>
              <a:spcAft>
                <a:spcPts val="0"/>
              </a:spcAft>
            </a:pPr>
            <a:r>
              <a:rPr lang="en-AU" sz="1800" kern="12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Since 1960, ANU Law has stood as a leader in legal education and research; influencing public policy, inspiring law reform and social justice, and addressing contemporary legal, social and political challenges. </a:t>
            </a:r>
          </a:p>
          <a:p>
            <a:pPr algn="ctr">
              <a:lnSpc>
                <a:spcPct val="115000"/>
              </a:lnSpc>
              <a:spcAft>
                <a:spcPts val="0"/>
              </a:spcAft>
            </a:pPr>
            <a:endParaRPr lang="en-AU" sz="1800" kern="1200" dirty="0" smtClean="0">
              <a:solidFill>
                <a:schemeClr val="tx1"/>
              </a:solidFill>
              <a:effectLst/>
              <a:latin typeface="Arial" charset="0"/>
              <a:ea typeface="Calibri" panose="020F0502020204030204" pitchFamily="34" charset="0"/>
              <a:cs typeface="Arial"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Our</a:t>
            </a:r>
            <a:r>
              <a:rPr lang="en-AU" sz="1800" baseline="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 </a:t>
            </a: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history exists as a collection of shared memories between our students, staff, and alumni. </a:t>
            </a:r>
          </a:p>
          <a:p>
            <a:pPr algn="l">
              <a:lnSpc>
                <a:spcPct val="115000"/>
              </a:lnSpc>
              <a:spcAft>
                <a:spcPts val="0"/>
              </a:spcAft>
            </a:pPr>
            <a:endPar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To celebrate this history, we need to hear from you. However small the memory or big the moment, share a photo or story from your time with us at </a:t>
            </a:r>
            <a:r>
              <a:rPr lang="en-AU" sz="1800" b="1" dirty="0"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law.anu.edu.au/</a:t>
            </a:r>
            <a:r>
              <a:rPr lang="en-AU" sz="1800" b="1" dirty="0" err="1"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sixtyyears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287" t="11092" r="2598"/>
          <a:stretch/>
        </p:blipFill>
        <p:spPr>
          <a:xfrm>
            <a:off x="539552" y="2636912"/>
            <a:ext cx="2160000" cy="140384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552" y="1412776"/>
            <a:ext cx="2160000" cy="11337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52" y="4103413"/>
            <a:ext cx="2160000" cy="1435154"/>
          </a:xfrm>
          <a:prstGeom prst="rect">
            <a:avLst/>
          </a:prstGeom>
        </p:spPr>
      </p:pic>
    </p:spTree>
    <p:extLst>
      <p:ext uri="{BB962C8B-B14F-4D97-AF65-F5344CB8AC3E}">
        <p14:creationId xmlns:p14="http://schemas.microsoft.com/office/powerpoint/2010/main" val="25690878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8" name="Picture 9" descr="ANU_LOGO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332656"/>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88024" y="4653136"/>
            <a:ext cx="3303435" cy="1440160"/>
          </a:xfrm>
          <a:prstGeom prst="rect">
            <a:avLst/>
          </a:prstGeom>
        </p:spPr>
      </p:pic>
    </p:spTree>
    <p:extLst>
      <p:ext uri="{BB962C8B-B14F-4D97-AF65-F5344CB8AC3E}">
        <p14:creationId xmlns:p14="http://schemas.microsoft.com/office/powerpoint/2010/main" val="20905082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a:t>Click to edit Master title style</a:t>
            </a:r>
            <a:endParaRPr lang="nl-BE" dirty="0"/>
          </a:p>
        </p:txBody>
      </p:sp>
      <p:sp>
        <p:nvSpPr>
          <p:cNvPr id="6" name="Tijdelijke aanduiding voor tekst 2"/>
          <p:cNvSpPr>
            <a:spLocks noGrp="1"/>
          </p:cNvSpPr>
          <p:nvPr>
            <p:ph idx="1"/>
          </p:nvPr>
        </p:nvSpPr>
        <p:spPr>
          <a:xfrm>
            <a:off x="540000" y="1349999"/>
            <a:ext cx="8334000" cy="4428000"/>
          </a:xfrm>
          <a:prstGeom prst="rect">
            <a:avLst/>
          </a:prstGeom>
        </p:spPr>
        <p:txBody>
          <a:bodyPr rtlCol="0">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19/04/2022</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4113558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495800"/>
          </a:xfrm>
          <a:prstGeom prst="rect">
            <a:avLst/>
          </a:prstGeom>
        </p:spPr>
        <p:txBody>
          <a:bodyPr/>
          <a:lstStyle/>
          <a:p>
            <a:endParaRPr lang="en-GB"/>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r>
              <a:rPr lang="en-GB"/>
              <a:t>2</a:t>
            </a: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r>
              <a:rPr lang="en-GB"/>
              <a:t>Regulating the Digital Environment</a:t>
            </a:r>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6199CBF6-B5D1-4DDE-87E1-93C822EB0C98}" type="slidenum">
              <a:rPr lang="en-GB"/>
              <a:pPr/>
              <a:t>‹#›</a:t>
            </a:fld>
            <a:endParaRPr lang="en-GB"/>
          </a:p>
        </p:txBody>
      </p:sp>
    </p:spTree>
    <p:extLst>
      <p:ext uri="{BB962C8B-B14F-4D97-AF65-F5344CB8AC3E}">
        <p14:creationId xmlns:p14="http://schemas.microsoft.com/office/powerpoint/2010/main" val="3840415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ort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432000"/>
            <a:ext cx="5652000" cy="5568000"/>
          </a:xfrm>
        </p:spPr>
        <p:txBody>
          <a:bodyPr numCol="1" spcCol="180000">
            <a:noAutofit/>
          </a:bodyPr>
          <a:lstStyle>
            <a:lvl1pPr>
              <a:defRPr sz="1400">
                <a:solidFill>
                  <a:schemeClr val="accent1"/>
                </a:solidFill>
                <a:latin typeface="+mj-lt"/>
              </a:defRPr>
            </a:lvl1pPr>
            <a:lvl2pPr>
              <a:defRPr sz="1100"/>
            </a:lvl2pPr>
            <a:lvl3pPr marL="90000" indent="-90000">
              <a:defRPr sz="1100"/>
            </a:lvl3pPr>
            <a:lvl4pPr marL="180000" indent="-90000">
              <a:defRPr sz="1100"/>
            </a:lvl4pPr>
            <a:lvl5pPr marL="270000" indent="-90000">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6552000"/>
            <a:ext cx="720000" cy="144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432001"/>
            <a:ext cx="2520000" cy="4008967"/>
          </a:xfrm>
        </p:spPr>
        <p:txBody>
          <a:bodyPr/>
          <a:lstStyle>
            <a:lvl1pPr>
              <a:lnSpc>
                <a:spcPct val="80000"/>
              </a:lnSpc>
              <a:spcBef>
                <a:spcPts val="0"/>
              </a:spcBef>
              <a:spcAft>
                <a:spcPts val="1800"/>
              </a:spcAft>
              <a:defRPr sz="3600"/>
            </a:lvl1pPr>
            <a:lvl2pPr>
              <a:defRPr sz="1800">
                <a:solidFill>
                  <a:schemeClr val="tx1"/>
                </a:solidFill>
              </a:defRPr>
            </a:lvl2pPr>
            <a:lvl3pPr>
              <a:defRPr sz="3600"/>
            </a:lvl3pPr>
            <a:lvl4pPr>
              <a:defRPr sz="3600"/>
            </a:lvl4pPr>
            <a:lvl5pPr>
              <a:defRPr sz="360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28164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916113"/>
            <a:ext cx="8240713"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F89FC6BB-8C27-F94A-91F2-E83A92A465D1}" type="slidenum">
              <a:rPr lang="en-AU" altLang="x-none" smtClean="0"/>
              <a:pPr/>
              <a:t>‹#›</a:t>
            </a:fld>
            <a:endParaRPr lang="en-AU" altLang="x-none"/>
          </a:p>
        </p:txBody>
      </p:sp>
    </p:spTree>
    <p:extLst>
      <p:ext uri="{BB962C8B-B14F-4D97-AF65-F5344CB8AC3E}">
        <p14:creationId xmlns:p14="http://schemas.microsoft.com/office/powerpoint/2010/main" val="1579714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1437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7687EAC1-25B4-6649-AB5D-4B7E84931DA7}" type="slidenum">
              <a:rPr lang="en-AU" altLang="x-none" smtClean="0"/>
              <a:pPr/>
              <a:t>‹#›</a:t>
            </a:fld>
            <a:endParaRPr lang="en-AU" altLang="x-none"/>
          </a:p>
        </p:txBody>
      </p:sp>
    </p:spTree>
    <p:extLst>
      <p:ext uri="{BB962C8B-B14F-4D97-AF65-F5344CB8AC3E}">
        <p14:creationId xmlns:p14="http://schemas.microsoft.com/office/powerpoint/2010/main" val="929559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1DA24F7C-11E0-8C43-95D0-813906CF76BC}" type="slidenum">
              <a:rPr lang="en-AU" altLang="x-none" smtClean="0"/>
              <a:pPr/>
              <a:t>‹#›</a:t>
            </a:fld>
            <a:endParaRPr lang="en-AU" altLang="x-none"/>
          </a:p>
        </p:txBody>
      </p:sp>
    </p:spTree>
    <p:extLst>
      <p:ext uri="{BB962C8B-B14F-4D97-AF65-F5344CB8AC3E}">
        <p14:creationId xmlns:p14="http://schemas.microsoft.com/office/powerpoint/2010/main" val="1628165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519261"/>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885008"/>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0238" y="2768748"/>
            <a:ext cx="3868737"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885008"/>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768748"/>
            <a:ext cx="3887788"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z="1200"/>
            </a:lvl1pPr>
          </a:lstStyle>
          <a:p>
            <a:endParaRPr lang="en-AU" altLang="x-none"/>
          </a:p>
        </p:txBody>
      </p:sp>
      <p:sp>
        <p:nvSpPr>
          <p:cNvPr id="8" name="Footer Placeholder 7"/>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9" name="Slide Number Placeholder 8"/>
          <p:cNvSpPr>
            <a:spLocks noGrp="1"/>
          </p:cNvSpPr>
          <p:nvPr>
            <p:ph type="sldNum" sz="quarter" idx="12"/>
          </p:nvPr>
        </p:nvSpPr>
        <p:spPr/>
        <p:txBody>
          <a:bodyPr/>
          <a:lstStyle>
            <a:lvl1pPr>
              <a:defRPr sz="1200"/>
            </a:lvl1pPr>
          </a:lstStyle>
          <a:p>
            <a:fld id="{B5DB8171-D680-7343-8453-43227B20E101}" type="slidenum">
              <a:rPr lang="en-AU" altLang="x-none" smtClean="0"/>
              <a:pPr/>
              <a:t>‹#›</a:t>
            </a:fld>
            <a:endParaRPr lang="en-AU" altLang="x-none"/>
          </a:p>
        </p:txBody>
      </p:sp>
    </p:spTree>
    <p:extLst>
      <p:ext uri="{BB962C8B-B14F-4D97-AF65-F5344CB8AC3E}">
        <p14:creationId xmlns:p14="http://schemas.microsoft.com/office/powerpoint/2010/main" val="5628332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200"/>
            </a:lvl1pPr>
          </a:lstStyle>
          <a:p>
            <a:endParaRPr lang="en-AU" altLang="x-none"/>
          </a:p>
        </p:txBody>
      </p:sp>
      <p:sp>
        <p:nvSpPr>
          <p:cNvPr id="4" name="Footer Placeholder 3"/>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5" name="Slide Number Placeholder 4"/>
          <p:cNvSpPr>
            <a:spLocks noGrp="1"/>
          </p:cNvSpPr>
          <p:nvPr>
            <p:ph type="sldNum" sz="quarter" idx="12"/>
          </p:nvPr>
        </p:nvSpPr>
        <p:spPr/>
        <p:txBody>
          <a:bodyPr/>
          <a:lstStyle>
            <a:lvl1pPr>
              <a:defRPr sz="1200"/>
            </a:lvl1pPr>
          </a:lstStyle>
          <a:p>
            <a:fld id="{D0817F97-46B2-A643-88E5-074E7847BE3C}" type="slidenum">
              <a:rPr lang="en-AU" altLang="x-none" smtClean="0"/>
              <a:pPr/>
              <a:t>‹#›</a:t>
            </a:fld>
            <a:endParaRPr lang="en-AU" altLang="x-none"/>
          </a:p>
        </p:txBody>
      </p:sp>
    </p:spTree>
    <p:extLst>
      <p:ext uri="{BB962C8B-B14F-4D97-AF65-F5344CB8AC3E}">
        <p14:creationId xmlns:p14="http://schemas.microsoft.com/office/powerpoint/2010/main" val="2020569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200"/>
            </a:lvl1pPr>
          </a:lstStyle>
          <a:p>
            <a:endParaRPr lang="en-AU" altLang="x-none"/>
          </a:p>
        </p:txBody>
      </p:sp>
      <p:sp>
        <p:nvSpPr>
          <p:cNvPr id="3" name="Footer Placeholder 2"/>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4" name="Slide Number Placeholder 3"/>
          <p:cNvSpPr>
            <a:spLocks noGrp="1"/>
          </p:cNvSpPr>
          <p:nvPr>
            <p:ph type="sldNum" sz="quarter" idx="12"/>
          </p:nvPr>
        </p:nvSpPr>
        <p:spPr/>
        <p:txBody>
          <a:bodyPr/>
          <a:lstStyle>
            <a:lvl1pPr>
              <a:defRPr sz="1200"/>
            </a:lvl1pPr>
          </a:lstStyle>
          <a:p>
            <a:fld id="{B3BDD000-5D8E-4740-8C73-50BC10866A03}" type="slidenum">
              <a:rPr lang="en-AU" altLang="x-none" smtClean="0"/>
              <a:pPr/>
              <a:t>‹#›</a:t>
            </a:fld>
            <a:endParaRPr lang="en-AU" altLang="x-none"/>
          </a:p>
        </p:txBody>
      </p:sp>
    </p:spTree>
    <p:extLst>
      <p:ext uri="{BB962C8B-B14F-4D97-AF65-F5344CB8AC3E}">
        <p14:creationId xmlns:p14="http://schemas.microsoft.com/office/powerpoint/2010/main" val="15444578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8596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281708"/>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F5A8E7A-4098-AB4E-8356-97C0B71B5837}" type="slidenum">
              <a:rPr lang="en-AU" altLang="x-none" smtClean="0"/>
              <a:pPr/>
              <a:t>‹#›</a:t>
            </a:fld>
            <a:endParaRPr lang="en-AU" altLang="x-none"/>
          </a:p>
        </p:txBody>
      </p:sp>
    </p:spTree>
    <p:extLst>
      <p:ext uri="{BB962C8B-B14F-4D97-AF65-F5344CB8AC3E}">
        <p14:creationId xmlns:p14="http://schemas.microsoft.com/office/powerpoint/2010/main" val="10685125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1147663"/>
            <a:ext cx="4629150" cy="45228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281708"/>
            <a:ext cx="2949575" cy="33888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BFA26A6-4122-6144-85F0-3BBCE759E0C0}" type="slidenum">
              <a:rPr lang="en-AU" altLang="x-none" smtClean="0"/>
              <a:pPr/>
              <a:t>‹#›</a:t>
            </a:fld>
            <a:endParaRPr lang="en-AU" altLang="x-none"/>
          </a:p>
        </p:txBody>
      </p:sp>
    </p:spTree>
    <p:extLst>
      <p:ext uri="{BB962C8B-B14F-4D97-AF65-F5344CB8AC3E}">
        <p14:creationId xmlns:p14="http://schemas.microsoft.com/office/powerpoint/2010/main" val="12325581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597650"/>
            <a:ext cx="9144000" cy="260350"/>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 name="Rectangle 2"/>
          <p:cNvSpPr>
            <a:spLocks noGrp="1" noChangeArrowheads="1"/>
          </p:cNvSpPr>
          <p:nvPr>
            <p:ph type="title"/>
          </p:nvPr>
        </p:nvSpPr>
        <p:spPr bwMode="auto">
          <a:xfrm>
            <a:off x="468313" y="765175"/>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7" name="Rectangle 3"/>
          <p:cNvSpPr>
            <a:spLocks noGrp="1" noChangeArrowheads="1"/>
          </p:cNvSpPr>
          <p:nvPr>
            <p:ph type="body" idx="1"/>
          </p:nvPr>
        </p:nvSpPr>
        <p:spPr bwMode="auto">
          <a:xfrm>
            <a:off x="457200" y="1916113"/>
            <a:ext cx="8229600" cy="381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1028" name="Rectangle 4"/>
          <p:cNvSpPr>
            <a:spLocks noGrp="1" noChangeArrowheads="1"/>
          </p:cNvSpPr>
          <p:nvPr>
            <p:ph type="dt" sz="half" idx="2"/>
          </p:nvPr>
        </p:nvSpPr>
        <p:spPr bwMode="auto">
          <a:xfrm>
            <a:off x="5724525" y="6597650"/>
            <a:ext cx="21336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vl1pPr>
          </a:lstStyle>
          <a:p>
            <a:endParaRPr lang="en-AU" altLang="x-none"/>
          </a:p>
        </p:txBody>
      </p:sp>
      <p:sp>
        <p:nvSpPr>
          <p:cNvPr id="1029" name="Rectangle 5"/>
          <p:cNvSpPr>
            <a:spLocks noGrp="1" noChangeArrowheads="1"/>
          </p:cNvSpPr>
          <p:nvPr>
            <p:ph type="ftr" sz="quarter" idx="3"/>
          </p:nvPr>
        </p:nvSpPr>
        <p:spPr bwMode="auto">
          <a:xfrm>
            <a:off x="395288" y="6597650"/>
            <a:ext cx="5040312"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vl1pPr>
          </a:lstStyle>
          <a:p>
            <a:r>
              <a:rPr lang="en-AU" altLang="x-none"/>
              <a:t>Footer text goes in here</a:t>
            </a:r>
          </a:p>
        </p:txBody>
      </p:sp>
      <p:sp>
        <p:nvSpPr>
          <p:cNvPr id="1030" name="Rectangle 6"/>
          <p:cNvSpPr>
            <a:spLocks noGrp="1" noChangeArrowheads="1"/>
          </p:cNvSpPr>
          <p:nvPr>
            <p:ph type="sldNum" sz="quarter" idx="4"/>
          </p:nvPr>
        </p:nvSpPr>
        <p:spPr bwMode="auto">
          <a:xfrm>
            <a:off x="8101013" y="6597650"/>
            <a:ext cx="5857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E0600C36-DE0C-DF4C-AAF5-1561733FE351}" type="slidenum">
              <a:rPr lang="en-AU" altLang="x-none"/>
              <a:pPr/>
              <a:t>‹#›</a:t>
            </a:fld>
            <a:endParaRPr lang="en-AU" altLang="x-none"/>
          </a:p>
        </p:txBody>
      </p:sp>
      <p:sp>
        <p:nvSpPr>
          <p:cNvPr id="1031" name="Rectangle 7"/>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1033" name="Picture 9" descr="ANU_LOGO_WHI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345013" y="5796028"/>
            <a:ext cx="1512000" cy="6761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4" r:id="rId15"/>
    <p:sldLayoutId id="2147483665" r:id="rId16"/>
  </p:sldLayoutIdLst>
  <p:timing>
    <p:tnLst>
      <p:par>
        <p:cTn id="1" dur="indefinite" restart="never" nodeType="tmRoot"/>
      </p:par>
    </p:tnLst>
  </p:timing>
  <p:hf hdr="0" ftr="0" dt="0"/>
  <p:txStyles>
    <p:title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mian.Clifford@anu.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subTitle" idx="1"/>
          </p:nvPr>
        </p:nvSpPr>
        <p:spPr>
          <a:xfrm>
            <a:off x="468313" y="4652963"/>
            <a:ext cx="8280400" cy="1107996"/>
          </a:xfrm>
        </p:spPr>
        <p:txBody>
          <a:bodyPr/>
          <a:lstStyle/>
          <a:p>
            <a:pPr>
              <a:lnSpc>
                <a:spcPct val="150000"/>
              </a:lnSpc>
            </a:pPr>
            <a:r>
              <a:rPr lang="en-AU" altLang="x-none" dirty="0" smtClean="0"/>
              <a:t>Dr Damian Clifford</a:t>
            </a:r>
            <a:br>
              <a:rPr lang="en-AU" altLang="x-none" dirty="0" smtClean="0"/>
            </a:br>
            <a:r>
              <a:rPr lang="en-AU" altLang="x-none" sz="1600" dirty="0" smtClean="0">
                <a:hlinkClick r:id="rId2"/>
              </a:rPr>
              <a:t>damian.clifford@anu.edu.au</a:t>
            </a:r>
            <a:endParaRPr lang="x-none" altLang="x-none" sz="3200" dirty="0"/>
          </a:p>
        </p:txBody>
      </p:sp>
      <p:sp>
        <p:nvSpPr>
          <p:cNvPr id="20484" name="Rectangle 4"/>
          <p:cNvSpPr>
            <a:spLocks noGrp="1" noChangeArrowheads="1"/>
          </p:cNvSpPr>
          <p:nvPr>
            <p:ph type="ctrTitle"/>
          </p:nvPr>
        </p:nvSpPr>
        <p:spPr>
          <a:xfrm>
            <a:off x="504825" y="1578859"/>
            <a:ext cx="8207375" cy="2308324"/>
          </a:xfrm>
        </p:spPr>
        <p:txBody>
          <a:bodyPr/>
          <a:lstStyle/>
          <a:p>
            <a:r>
              <a:rPr lang="en-AU" altLang="x-none" b="1" dirty="0" smtClean="0"/>
              <a:t>Data </a:t>
            </a:r>
            <a:r>
              <a:rPr lang="en-AU" altLang="x-none" b="1" dirty="0"/>
              <a:t>Security and Data Privacy</a:t>
            </a:r>
            <a:r>
              <a:rPr lang="en-AU" altLang="x-none" b="1" dirty="0" smtClean="0"/>
              <a:t>/ Protection </a:t>
            </a:r>
            <a:r>
              <a:rPr lang="en-AU" altLang="x-none" b="1" dirty="0"/>
              <a:t/>
            </a:r>
            <a:br>
              <a:rPr lang="en-AU" altLang="x-none" b="1" dirty="0"/>
            </a:br>
            <a:r>
              <a:rPr lang="en-AU" altLang="x-none" b="1" dirty="0"/>
              <a:t/>
            </a:r>
            <a:br>
              <a:rPr lang="en-AU" altLang="x-none" b="1" dirty="0"/>
            </a:br>
            <a:r>
              <a:rPr lang="en-AU" altLang="x-none" b="1" dirty="0"/>
              <a:t>LAWS8077 – Cyber Law</a:t>
            </a:r>
            <a:endParaRPr lang="x-none" altLang="x-none"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BA9E53-BF18-4C56-9058-6C996D26CE94}"/>
              </a:ext>
            </a:extLst>
          </p:cNvPr>
          <p:cNvSpPr>
            <a:spLocks noChangeArrowheads="1"/>
          </p:cNvSpPr>
          <p:nvPr/>
        </p:nvSpPr>
        <p:spPr bwMode="auto">
          <a:xfrm>
            <a:off x="4133850" y="3279555"/>
            <a:ext cx="116249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350"/>
              <a:t>	 </a:t>
            </a:r>
          </a:p>
        </p:txBody>
      </p:sp>
      <p:sp>
        <p:nvSpPr>
          <p:cNvPr id="6155" name="Line 11">
            <a:extLst>
              <a:ext uri="{FF2B5EF4-FFF2-40B4-BE49-F238E27FC236}">
                <a16:creationId xmlns:a16="http://schemas.microsoft.com/office/drawing/2014/main" id="{94907BF4-2BFE-4A77-8E85-777F7C6D82B6}"/>
              </a:ext>
            </a:extLst>
          </p:cNvPr>
          <p:cNvSpPr>
            <a:spLocks noChangeShapeType="1"/>
          </p:cNvSpPr>
          <p:nvPr/>
        </p:nvSpPr>
        <p:spPr bwMode="auto">
          <a:xfrm flipV="1">
            <a:off x="3492103" y="3714751"/>
            <a:ext cx="442913" cy="2547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6" name="Line 12">
            <a:extLst>
              <a:ext uri="{FF2B5EF4-FFF2-40B4-BE49-F238E27FC236}">
                <a16:creationId xmlns:a16="http://schemas.microsoft.com/office/drawing/2014/main" id="{E0CE7B2D-B9AE-4CDA-9E5A-F42BD120EEF5}"/>
              </a:ext>
            </a:extLst>
          </p:cNvPr>
          <p:cNvSpPr>
            <a:spLocks noChangeShapeType="1"/>
          </p:cNvSpPr>
          <p:nvPr/>
        </p:nvSpPr>
        <p:spPr bwMode="auto">
          <a:xfrm flipH="1" flipV="1">
            <a:off x="5306616" y="3657600"/>
            <a:ext cx="51435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8" name="Line 15">
            <a:extLst>
              <a:ext uri="{FF2B5EF4-FFF2-40B4-BE49-F238E27FC236}">
                <a16:creationId xmlns:a16="http://schemas.microsoft.com/office/drawing/2014/main" id="{9875F2AD-2787-47B6-89A0-3B294992AB54}"/>
              </a:ext>
            </a:extLst>
          </p:cNvPr>
          <p:cNvSpPr>
            <a:spLocks noChangeShapeType="1"/>
          </p:cNvSpPr>
          <p:nvPr/>
        </p:nvSpPr>
        <p:spPr bwMode="auto">
          <a:xfrm>
            <a:off x="3249216" y="2762250"/>
            <a:ext cx="628650" cy="352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9" name="Line 16">
            <a:extLst>
              <a:ext uri="{FF2B5EF4-FFF2-40B4-BE49-F238E27FC236}">
                <a16:creationId xmlns:a16="http://schemas.microsoft.com/office/drawing/2014/main" id="{D3FE8F4F-4B25-4B8B-8502-01126C54FDBD}"/>
              </a:ext>
            </a:extLst>
          </p:cNvPr>
          <p:cNvSpPr>
            <a:spLocks noChangeShapeType="1"/>
          </p:cNvSpPr>
          <p:nvPr/>
        </p:nvSpPr>
        <p:spPr bwMode="auto">
          <a:xfrm flipH="1">
            <a:off x="5306616" y="2686050"/>
            <a:ext cx="4572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 name="Table 1">
            <a:extLst>
              <a:ext uri="{FF2B5EF4-FFF2-40B4-BE49-F238E27FC236}">
                <a16:creationId xmlns:a16="http://schemas.microsoft.com/office/drawing/2014/main" id="{3C64C204-C742-4A96-8709-0580C49DD94A}"/>
              </a:ext>
            </a:extLst>
          </p:cNvPr>
          <p:cNvGraphicFramePr>
            <a:graphicFrameLocks noGrp="1"/>
          </p:cNvGraphicFramePr>
          <p:nvPr>
            <p:extLst>
              <p:ext uri="{D42A27DB-BD31-4B8C-83A1-F6EECF244321}">
                <p14:modId xmlns:p14="http://schemas.microsoft.com/office/powerpoint/2010/main" val="3775543161"/>
              </p:ext>
            </p:extLst>
          </p:nvPr>
        </p:nvGraphicFramePr>
        <p:xfrm>
          <a:off x="872107" y="2438400"/>
          <a:ext cx="7543801" cy="2895600"/>
        </p:xfrm>
        <a:graphic>
          <a:graphicData uri="http://schemas.openxmlformats.org/drawingml/2006/table">
            <a:tbl>
              <a:tblPr firstRow="1" bandRow="1">
                <a:tableStyleId>{5C22544A-7EE6-4342-B048-85BDC9FD1C3A}</a:tableStyleId>
              </a:tblPr>
              <a:tblGrid>
                <a:gridCol w="2407232">
                  <a:extLst>
                    <a:ext uri="{9D8B030D-6E8A-4147-A177-3AD203B41FA5}">
                      <a16:colId xmlns:a16="http://schemas.microsoft.com/office/drawing/2014/main" val="65240507"/>
                    </a:ext>
                  </a:extLst>
                </a:gridCol>
                <a:gridCol w="2441860">
                  <a:extLst>
                    <a:ext uri="{9D8B030D-6E8A-4147-A177-3AD203B41FA5}">
                      <a16:colId xmlns:a16="http://schemas.microsoft.com/office/drawing/2014/main" val="620933159"/>
                    </a:ext>
                  </a:extLst>
                </a:gridCol>
                <a:gridCol w="2694709">
                  <a:extLst>
                    <a:ext uri="{9D8B030D-6E8A-4147-A177-3AD203B41FA5}">
                      <a16:colId xmlns:a16="http://schemas.microsoft.com/office/drawing/2014/main" val="3223910131"/>
                    </a:ext>
                  </a:extLst>
                </a:gridCol>
              </a:tblGrid>
              <a:tr h="278130">
                <a:tc>
                  <a:txBody>
                    <a:bodyPr/>
                    <a:lstStyle/>
                    <a:p>
                      <a:pPr algn="ctr"/>
                      <a:r>
                        <a:rPr lang="en-US" sz="1400" dirty="0"/>
                        <a:t>Federal Legislation</a:t>
                      </a:r>
                    </a:p>
                  </a:txBody>
                  <a:tcPr marL="68580" marR="68580" marT="34290" marB="34290" anchor="ctr"/>
                </a:tc>
                <a:tc>
                  <a:txBody>
                    <a:bodyPr/>
                    <a:lstStyle/>
                    <a:p>
                      <a:pPr algn="ctr"/>
                      <a:r>
                        <a:rPr lang="en-US" sz="1400" dirty="0" smtClean="0"/>
                        <a:t>Federal</a:t>
                      </a:r>
                      <a:br>
                        <a:rPr lang="en-US" sz="1400" dirty="0" smtClean="0"/>
                      </a:br>
                      <a:r>
                        <a:rPr lang="en-US" sz="1400" dirty="0" smtClean="0"/>
                        <a:t>Sector </a:t>
                      </a:r>
                      <a:r>
                        <a:rPr lang="en-US" sz="1400" dirty="0"/>
                        <a:t>Specific Legislation</a:t>
                      </a:r>
                    </a:p>
                  </a:txBody>
                  <a:tcPr marL="68580" marR="68580" marT="34290" marB="34290"/>
                </a:tc>
                <a:tc>
                  <a:txBody>
                    <a:bodyPr/>
                    <a:lstStyle/>
                    <a:p>
                      <a:pPr algn="ctr"/>
                      <a:r>
                        <a:rPr lang="en-US" sz="1400" dirty="0"/>
                        <a:t>State Level Legislation</a:t>
                      </a:r>
                    </a:p>
                  </a:txBody>
                  <a:tcPr marL="68580" marR="68580" marT="34290" marB="34290" anchor="ctr"/>
                </a:tc>
                <a:extLst>
                  <a:ext uri="{0D108BD9-81ED-4DB2-BD59-A6C34878D82A}">
                    <a16:rowId xmlns:a16="http://schemas.microsoft.com/office/drawing/2014/main" val="3272267114"/>
                  </a:ext>
                </a:extLst>
              </a:tr>
              <a:tr h="1165860">
                <a:tc>
                  <a:txBody>
                    <a:bodyPr/>
                    <a:lstStyle/>
                    <a:p>
                      <a:r>
                        <a:rPr lang="en-US" sz="900" b="1" u="sng" dirty="0"/>
                        <a:t>Privacy Act 1988</a:t>
                      </a:r>
                    </a:p>
                  </a:txBody>
                  <a:tcPr marL="68580" marR="68580" marT="34290" marB="34290"/>
                </a:tc>
                <a:tc>
                  <a:txBody>
                    <a:bodyPr/>
                    <a:lstStyle/>
                    <a:p>
                      <a:r>
                        <a:rPr lang="en-US" sz="900" b="0" dirty="0"/>
                        <a:t>Telecommunications (Interception and Access) Act 1979</a:t>
                      </a:r>
                    </a:p>
                    <a:p>
                      <a:r>
                        <a:rPr lang="en-US" sz="900" b="0" dirty="0"/>
                        <a:t>Telecommunications (Interception and Access) Amendment (Data Retention) Act 2015</a:t>
                      </a:r>
                    </a:p>
                  </a:txBody>
                  <a:tcPr marL="68580" marR="68580" marT="34290" marB="34290"/>
                </a:tc>
                <a:tc>
                  <a:txBody>
                    <a:bodyPr/>
                    <a:lstStyle/>
                    <a:p>
                      <a:r>
                        <a:rPr lang="en-US" sz="900" dirty="0"/>
                        <a:t>Victoria: Health Records Act 2001, Privacy and Data Protection Act 2014, </a:t>
                      </a:r>
                    </a:p>
                    <a:p>
                      <a:r>
                        <a:rPr lang="en-US" sz="900" dirty="0"/>
                        <a:t>ACT: Health Records (Privacy and Access) Act 1997; </a:t>
                      </a:r>
                    </a:p>
                    <a:p>
                      <a:r>
                        <a:rPr lang="en-US" sz="900" dirty="0"/>
                        <a:t>NSW: Health Records and Information Privacy Act 2002, Privacy and Personal Information Protection 1998, </a:t>
                      </a:r>
                    </a:p>
                    <a:p>
                      <a:endParaRPr lang="en-US" sz="900" dirty="0"/>
                    </a:p>
                  </a:txBody>
                  <a:tcPr marL="68580" marR="68580" marT="34290" marB="34290"/>
                </a:tc>
                <a:extLst>
                  <a:ext uri="{0D108BD9-81ED-4DB2-BD59-A6C34878D82A}">
                    <a16:rowId xmlns:a16="http://schemas.microsoft.com/office/drawing/2014/main" val="2441212074"/>
                  </a:ext>
                </a:extLst>
              </a:tr>
              <a:tr h="480060">
                <a:tc>
                  <a:txBody>
                    <a:bodyPr/>
                    <a:lstStyle/>
                    <a:p>
                      <a:r>
                        <a:rPr lang="en-US" sz="900" dirty="0"/>
                        <a:t>Australian Consumer Law</a:t>
                      </a:r>
                    </a:p>
                  </a:txBody>
                  <a:tcPr marL="68580" marR="68580" marT="34290" marB="34290"/>
                </a:tc>
                <a:tc>
                  <a:txBody>
                    <a:bodyPr/>
                    <a:lstStyle/>
                    <a:p>
                      <a:r>
                        <a:rPr lang="en-US" sz="900" dirty="0"/>
                        <a:t>Spam Act 2003</a:t>
                      </a:r>
                    </a:p>
                  </a:txBody>
                  <a:tcPr marL="68580" marR="68580" marT="34290" marB="34290"/>
                </a:tc>
                <a:tc>
                  <a:txBody>
                    <a:bodyPr/>
                    <a:lstStyle/>
                    <a:p>
                      <a:r>
                        <a:rPr lang="en-US" sz="900" dirty="0"/>
                        <a:t>NT: Information Act 2002, Tasmania: Personal Information Protection Act 2004, </a:t>
                      </a:r>
                    </a:p>
                    <a:p>
                      <a:r>
                        <a:rPr lang="en-US" sz="900" dirty="0"/>
                        <a:t>QL: Information Privacy Act 2009</a:t>
                      </a:r>
                    </a:p>
                  </a:txBody>
                  <a:tcPr marL="68580" marR="68580" marT="34290" marB="34290"/>
                </a:tc>
                <a:extLst>
                  <a:ext uri="{0D108BD9-81ED-4DB2-BD59-A6C34878D82A}">
                    <a16:rowId xmlns:a16="http://schemas.microsoft.com/office/drawing/2014/main" val="1498889097"/>
                  </a:ext>
                </a:extLst>
              </a:tr>
              <a:tr h="754380">
                <a:tc>
                  <a:txBody>
                    <a:bodyPr/>
                    <a:lstStyle/>
                    <a:p>
                      <a:endParaRPr lang="en-US" sz="900" dirty="0"/>
                    </a:p>
                  </a:txBody>
                  <a:tcPr marL="68580" marR="68580" marT="34290" marB="34290"/>
                </a:tc>
                <a:tc>
                  <a:txBody>
                    <a:bodyPr/>
                    <a:lstStyle/>
                    <a:p>
                      <a:r>
                        <a:rPr lang="en-US" sz="900" dirty="0"/>
                        <a:t>My Health Records Act 2012</a:t>
                      </a:r>
                    </a:p>
                  </a:txBody>
                  <a:tcPr marL="68580" marR="68580" marT="34290" marB="34290"/>
                </a:tc>
                <a:tc>
                  <a:txBody>
                    <a:bodyPr/>
                    <a:lstStyle/>
                    <a:p>
                      <a:r>
                        <a:rPr lang="en-US" sz="900" dirty="0"/>
                        <a:t>Victoria: Surveillance Devices Act 1999, </a:t>
                      </a:r>
                    </a:p>
                    <a:p>
                      <a:r>
                        <a:rPr lang="en-US" sz="900" dirty="0"/>
                        <a:t>NSW: Surveillance Devices Act 2007, Workplace Surveillance Act 2005</a:t>
                      </a:r>
                    </a:p>
                    <a:p>
                      <a:r>
                        <a:rPr lang="en-US" sz="900" dirty="0"/>
                        <a:t>Victoria: Crimes Act </a:t>
                      </a:r>
                      <a:r>
                        <a:rPr lang="en-US" sz="900" dirty="0" err="1"/>
                        <a:t>eg</a:t>
                      </a:r>
                      <a:r>
                        <a:rPr lang="en-US" sz="900" dirty="0"/>
                        <a:t>, assault, s 21A (stalking) Summary Offences Act  s. 41DA (sexting)</a:t>
                      </a:r>
                    </a:p>
                  </a:txBody>
                  <a:tcPr marL="68580" marR="68580" marT="34290" marB="34290"/>
                </a:tc>
                <a:extLst>
                  <a:ext uri="{0D108BD9-81ED-4DB2-BD59-A6C34878D82A}">
                    <a16:rowId xmlns:a16="http://schemas.microsoft.com/office/drawing/2014/main" val="295436711"/>
                  </a:ext>
                </a:extLst>
              </a:tr>
            </a:tbl>
          </a:graphicData>
        </a:graphic>
      </p:graphicFrame>
      <p:sp>
        <p:nvSpPr>
          <p:cNvPr id="9" name="Subtitle 2">
            <a:extLst>
              <a:ext uri="{FF2B5EF4-FFF2-40B4-BE49-F238E27FC236}">
                <a16:creationId xmlns:a16="http://schemas.microsoft.com/office/drawing/2014/main" id="{655A0E37-7257-417A-961D-B0920E5EF31E}"/>
              </a:ext>
            </a:extLst>
          </p:cNvPr>
          <p:cNvSpPr txBox="1">
            <a:spLocks/>
          </p:cNvSpPr>
          <p:nvPr/>
        </p:nvSpPr>
        <p:spPr>
          <a:xfrm>
            <a:off x="251520" y="1278615"/>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6954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457197" y="2492896"/>
            <a:ext cx="8240713" cy="3398502"/>
          </a:xfrm>
        </p:spPr>
        <p:txBody>
          <a:bodyPr/>
          <a:lstStyle/>
          <a:p>
            <a:pPr marL="0" indent="0">
              <a:lnSpc>
                <a:spcPct val="80000"/>
              </a:lnSpc>
              <a:buNone/>
            </a:pPr>
            <a:r>
              <a:rPr lang="en-US" altLang="en-US" sz="2000" b="1" dirty="0">
                <a:latin typeface="Tahoma" panose="020B0604030504040204" pitchFamily="34" charset="0"/>
                <a:ea typeface="Tahoma" panose="020B0604030504040204" pitchFamily="34" charset="0"/>
                <a:cs typeface="Tahoma" panose="020B0604030504040204" pitchFamily="34" charset="0"/>
              </a:rPr>
              <a:t>Privacy Act 1988 (</a:t>
            </a:r>
            <a:r>
              <a:rPr lang="en-US" altLang="en-US" sz="2000" b="1" dirty="0" err="1">
                <a:latin typeface="Tahoma" panose="020B0604030504040204" pitchFamily="34" charset="0"/>
                <a:ea typeface="Tahoma" panose="020B0604030504040204" pitchFamily="34" charset="0"/>
                <a:cs typeface="Tahoma" panose="020B0604030504040204" pitchFamily="34" charset="0"/>
              </a:rPr>
              <a:t>Cth</a:t>
            </a:r>
            <a:r>
              <a:rPr lang="en-US" altLang="en-US" sz="2000" b="1" dirty="0">
                <a:latin typeface="Tahoma" panose="020B0604030504040204" pitchFamily="34" charset="0"/>
                <a:ea typeface="Tahoma" panose="020B0604030504040204" pitchFamily="34" charset="0"/>
                <a:cs typeface="Tahoma" panose="020B0604030504040204" pitchFamily="34" charset="0"/>
              </a:rPr>
              <a:t>): private sector application</a:t>
            </a:r>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a:p>
            <a:pPr>
              <a:lnSpc>
                <a:spcPct val="80000"/>
              </a:lnSpc>
            </a:pPr>
            <a:r>
              <a:rPr lang="en-US" altLang="en-US" sz="2000" dirty="0" smtClean="0">
                <a:latin typeface="Tahoma" panose="020B0604030504040204" pitchFamily="34" charset="0"/>
                <a:ea typeface="Tahoma" panose="020B0604030504040204" pitchFamily="34" charset="0"/>
                <a:cs typeface="Tahoma" panose="020B0604030504040204" pitchFamily="34" charset="0"/>
              </a:rPr>
              <a:t>Private sector regime</a:t>
            </a:r>
          </a:p>
          <a:p>
            <a:pPr lvl="1">
              <a:lnSpc>
                <a:spcPct val="80000"/>
              </a:lnSpc>
              <a:buFont typeface="Arial" panose="020B0604020202020204" pitchFamily="34" charset="0"/>
              <a:buChar char="•"/>
            </a:pPr>
            <a:r>
              <a:rPr lang="en-US" altLang="en-US" sz="1800" dirty="0">
                <a:latin typeface="Tahoma" panose="020B0604030504040204" pitchFamily="34" charset="0"/>
                <a:ea typeface="Tahoma" panose="020B0604030504040204" pitchFamily="34" charset="0"/>
                <a:cs typeface="Tahoma" panose="020B0604030504040204" pitchFamily="34" charset="0"/>
              </a:rPr>
              <a:t>A</a:t>
            </a:r>
            <a:r>
              <a:rPr lang="en-US" altLang="en-US" sz="1800" dirty="0" smtClean="0">
                <a:latin typeface="Tahoma" panose="020B0604030504040204" pitchFamily="34" charset="0"/>
                <a:ea typeface="Tahoma" panose="020B0604030504040204" pitchFamily="34" charset="0"/>
                <a:cs typeface="Tahoma" panose="020B0604030504040204" pitchFamily="34" charset="0"/>
              </a:rPr>
              <a:t>pplies to all ‘</a:t>
            </a:r>
            <a:r>
              <a:rPr lang="en-US" altLang="en-US" sz="1800" dirty="0" err="1" smtClean="0">
                <a:latin typeface="Tahoma" panose="020B0604030504040204" pitchFamily="34" charset="0"/>
                <a:ea typeface="Tahoma" panose="020B0604030504040204" pitchFamily="34" charset="0"/>
                <a:cs typeface="Tahoma" panose="020B0604030504040204" pitchFamily="34" charset="0"/>
              </a:rPr>
              <a:t>organisations</a:t>
            </a:r>
            <a:r>
              <a:rPr lang="en-US" altLang="en-US" sz="1800" dirty="0" smtClean="0">
                <a:latin typeface="Tahoma" panose="020B0604030504040204" pitchFamily="34" charset="0"/>
                <a:ea typeface="Tahoma" panose="020B0604030504040204" pitchFamily="34" charset="0"/>
                <a:cs typeface="Tahoma" panose="020B0604030504040204" pitchFamily="34" charset="0"/>
              </a:rPr>
              <a:t>’ with annual turnover of greater than $3 mil </a:t>
            </a:r>
            <a:r>
              <a:rPr lang="en-US" altLang="en-US" sz="1800" b="1" dirty="0" smtClean="0">
                <a:latin typeface="Tahoma" panose="020B0604030504040204" pitchFamily="34" charset="0"/>
                <a:ea typeface="Tahoma" panose="020B0604030504040204" pitchFamily="34" charset="0"/>
                <a:cs typeface="Tahoma" panose="020B0604030504040204" pitchFamily="34" charset="0"/>
              </a:rPr>
              <a:t>unless ‘at risk’ or health service provider</a:t>
            </a:r>
          </a:p>
          <a:p>
            <a:pPr lvl="1">
              <a:lnSpc>
                <a:spcPct val="80000"/>
              </a:lnSpc>
              <a:buFont typeface="Arial" panose="020B0604020202020204" pitchFamily="34" charset="0"/>
              <a:buChar char="•"/>
            </a:pPr>
            <a:r>
              <a:rPr lang="en-US" altLang="en-US" sz="1800" dirty="0">
                <a:latin typeface="Tahoma" panose="020B0604030504040204" pitchFamily="34" charset="0"/>
                <a:ea typeface="Tahoma" panose="020B0604030504040204" pitchFamily="34" charset="0"/>
                <a:cs typeface="Tahoma" panose="020B0604030504040204" pitchFamily="34" charset="0"/>
              </a:rPr>
              <a:t>E</a:t>
            </a:r>
            <a:r>
              <a:rPr lang="en-US" altLang="en-US" sz="1800" dirty="0" smtClean="0">
                <a:latin typeface="Tahoma" panose="020B0604030504040204" pitchFamily="34" charset="0"/>
                <a:ea typeface="Tahoma" panose="020B0604030504040204" pitchFamily="34" charset="0"/>
                <a:cs typeface="Tahoma" panose="020B0604030504040204" pitchFamily="34" charset="0"/>
              </a:rPr>
              <a:t>xemptions including acts relating to journalism, media, </a:t>
            </a:r>
            <a:r>
              <a:rPr lang="en-US" altLang="en-US" sz="1800" b="1" dirty="0" smtClean="0">
                <a:latin typeface="Tahoma" panose="020B0604030504040204" pitchFamily="34" charset="0"/>
                <a:ea typeface="Tahoma" panose="020B0604030504040204" pitchFamily="34" charset="0"/>
                <a:cs typeface="Tahoma" panose="020B0604030504040204" pitchFamily="34" charset="0"/>
              </a:rPr>
              <a:t>employee records</a:t>
            </a:r>
            <a:r>
              <a:rPr lang="en-US" altLang="en-US" sz="1800" dirty="0" smtClean="0">
                <a:latin typeface="Tahoma" panose="020B0604030504040204" pitchFamily="34" charset="0"/>
                <a:ea typeface="Tahoma" panose="020B0604030504040204" pitchFamily="34" charset="0"/>
                <a:cs typeface="Tahoma" panose="020B0604030504040204" pitchFamily="34" charset="0"/>
              </a:rPr>
              <a:t>, political parties, emergencies, personal, family or household affairs.</a:t>
            </a:r>
          </a:p>
          <a:p>
            <a:pPr lvl="1">
              <a:lnSpc>
                <a:spcPct val="80000"/>
              </a:lnSpc>
              <a:buFont typeface="Arial" panose="020B0604020202020204" pitchFamily="34" charset="0"/>
              <a:buChar char="•"/>
            </a:pPr>
            <a:r>
              <a:rPr lang="en-US" altLang="en-US" sz="1800" dirty="0" smtClean="0">
                <a:latin typeface="Tahoma" panose="020B0604030504040204" pitchFamily="34" charset="0"/>
                <a:ea typeface="Tahoma" panose="020B0604030504040204" pitchFamily="34" charset="0"/>
                <a:cs typeface="Tahoma" panose="020B0604030504040204" pitchFamily="34" charset="0"/>
              </a:rPr>
              <a:t>Establishes co-regulatory regime (privacy codes)</a:t>
            </a: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251520" y="1278615"/>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2705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167268" y="2348880"/>
            <a:ext cx="8869228" cy="3398502"/>
          </a:xfrm>
        </p:spPr>
        <p:txBody>
          <a:bodyPr/>
          <a:lstStyle/>
          <a:p>
            <a:pPr marL="0" indent="0">
              <a:lnSpc>
                <a:spcPct val="80000"/>
              </a:lnSpc>
              <a:buNone/>
            </a:pPr>
            <a:r>
              <a:rPr lang="en-US" altLang="en-US" sz="2000" b="1" dirty="0">
                <a:latin typeface="Tahoma" panose="020B0604030504040204" pitchFamily="34" charset="0"/>
                <a:ea typeface="Tahoma" panose="020B0604030504040204" pitchFamily="34" charset="0"/>
                <a:cs typeface="Tahoma" panose="020B0604030504040204" pitchFamily="34" charset="0"/>
              </a:rPr>
              <a:t>Privacy Act 1988 (</a:t>
            </a:r>
            <a:r>
              <a:rPr lang="en-US" altLang="en-US" sz="2000" b="1" dirty="0" err="1">
                <a:latin typeface="Tahoma" panose="020B0604030504040204" pitchFamily="34" charset="0"/>
                <a:ea typeface="Tahoma" panose="020B0604030504040204" pitchFamily="34" charset="0"/>
                <a:cs typeface="Tahoma" panose="020B0604030504040204" pitchFamily="34" charset="0"/>
              </a:rPr>
              <a:t>Cth</a:t>
            </a:r>
            <a:r>
              <a:rPr lang="en-US" altLang="en-US" sz="2000" b="1" dirty="0">
                <a:latin typeface="Tahoma" panose="020B0604030504040204" pitchFamily="34" charset="0"/>
                <a:ea typeface="Tahoma" panose="020B0604030504040204" pitchFamily="34" charset="0"/>
                <a:cs typeface="Tahoma" panose="020B0604030504040204" pitchFamily="34" charset="0"/>
              </a:rPr>
              <a:t>): private sector application</a:t>
            </a:r>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a:p>
            <a:pPr>
              <a:lnSpc>
                <a:spcPct val="80000"/>
              </a:lnSpc>
            </a:pPr>
            <a:r>
              <a:rPr lang="en-US" altLang="en-US" sz="2000" dirty="0" smtClean="0">
                <a:latin typeface="Tahoma" panose="020B0604030504040204" pitchFamily="34" charset="0"/>
                <a:ea typeface="Tahoma" panose="020B0604030504040204" pitchFamily="34" charset="0"/>
                <a:cs typeface="Tahoma" panose="020B0604030504040204" pitchFamily="34" charset="0"/>
              </a:rPr>
              <a:t>Private sector regime</a:t>
            </a:r>
          </a:p>
          <a:p>
            <a:pPr lvl="1">
              <a:lnSpc>
                <a:spcPct val="80000"/>
              </a:lnSpc>
              <a:buFont typeface="Arial" panose="020B0604020202020204" pitchFamily="34" charset="0"/>
              <a:buChar char="•"/>
            </a:pPr>
            <a:r>
              <a:rPr lang="en-AU" sz="1800" dirty="0" smtClean="0">
                <a:latin typeface="Tahoma" panose="020B0604030504040204" pitchFamily="34" charset="0"/>
                <a:ea typeface="Tahoma" panose="020B0604030504040204" pitchFamily="34" charset="0"/>
                <a:cs typeface="Tahoma" panose="020B0604030504040204" pitchFamily="34" charset="0"/>
              </a:rPr>
              <a:t>This means that the security requirements in APP 11 for instance do not apply.</a:t>
            </a:r>
          </a:p>
          <a:p>
            <a:pPr lvl="1">
              <a:lnSpc>
                <a:spcPct val="80000"/>
              </a:lnSpc>
              <a:buFont typeface="Arial" panose="020B0604020202020204" pitchFamily="34" charset="0"/>
              <a:buChar char="•"/>
            </a:pPr>
            <a:r>
              <a:rPr lang="en-AU" sz="1800" dirty="0" smtClean="0">
                <a:latin typeface="Tahoma" panose="020B0604030504040204" pitchFamily="34" charset="0"/>
                <a:ea typeface="Tahoma" panose="020B0604030504040204" pitchFamily="34" charset="0"/>
                <a:cs typeface="Tahoma" panose="020B0604030504040204" pitchFamily="34" charset="0"/>
              </a:rPr>
              <a:t>In </a:t>
            </a:r>
            <a:r>
              <a:rPr lang="en-AU" sz="1800" dirty="0">
                <a:latin typeface="Tahoma" panose="020B0604030504040204" pitchFamily="34" charset="0"/>
                <a:ea typeface="Tahoma" panose="020B0604030504040204" pitchFamily="34" charset="0"/>
                <a:cs typeface="Tahoma" panose="020B0604030504040204" pitchFamily="34" charset="0"/>
              </a:rPr>
              <a:t>its comprehensive review of the laws the Australian Law Reform Commission advocated for the removal of </a:t>
            </a:r>
            <a:r>
              <a:rPr lang="en-AU" sz="1800" dirty="0" smtClean="0">
                <a:latin typeface="Tahoma" panose="020B0604030504040204" pitchFamily="34" charset="0"/>
                <a:ea typeface="Tahoma" panose="020B0604030504040204" pitchFamily="34" charset="0"/>
                <a:cs typeface="Tahoma" panose="020B0604030504040204" pitchFamily="34" charset="0"/>
              </a:rPr>
              <a:t>the small business </a:t>
            </a:r>
            <a:r>
              <a:rPr lang="en-AU" sz="1800" dirty="0">
                <a:latin typeface="Tahoma" panose="020B0604030504040204" pitchFamily="34" charset="0"/>
                <a:ea typeface="Tahoma" panose="020B0604030504040204" pitchFamily="34" charset="0"/>
                <a:cs typeface="Tahoma" panose="020B0604030504040204" pitchFamily="34" charset="0"/>
              </a:rPr>
              <a:t>exemption (ALRC 2008) </a:t>
            </a:r>
            <a:r>
              <a:rPr lang="en-AU" sz="1800" dirty="0" smtClean="0">
                <a:latin typeface="Tahoma" panose="020B0604030504040204" pitchFamily="34" charset="0"/>
                <a:ea typeface="Tahoma" panose="020B0604030504040204" pitchFamily="34" charset="0"/>
                <a:cs typeface="Tahoma" panose="020B0604030504040204" pitchFamily="34" charset="0"/>
              </a:rPr>
              <a:t>and this suggestion for reform was </a:t>
            </a:r>
            <a:r>
              <a:rPr lang="en-AU" sz="1800" dirty="0">
                <a:latin typeface="Tahoma" panose="020B0604030504040204" pitchFamily="34" charset="0"/>
                <a:ea typeface="Tahoma" panose="020B0604030504040204" pitchFamily="34" charset="0"/>
                <a:cs typeface="Tahoma" panose="020B0604030504040204" pitchFamily="34" charset="0"/>
              </a:rPr>
              <a:t>repeated in the ACCC report</a:t>
            </a:r>
            <a:r>
              <a:rPr lang="en-AU" sz="1800" dirty="0" smtClean="0">
                <a:latin typeface="Tahoma" panose="020B0604030504040204" pitchFamily="34" charset="0"/>
                <a:ea typeface="Tahoma" panose="020B0604030504040204" pitchFamily="34" charset="0"/>
                <a:cs typeface="Tahoma" panose="020B0604030504040204" pitchFamily="34" charset="0"/>
              </a:rPr>
              <a:t>.</a:t>
            </a:r>
          </a:p>
          <a:p>
            <a:pPr lvl="1">
              <a:lnSpc>
                <a:spcPct val="80000"/>
              </a:lnSpc>
              <a:buFont typeface="Arial" panose="020B0604020202020204" pitchFamily="34" charset="0"/>
              <a:buChar char="•"/>
            </a:pPr>
            <a:r>
              <a:rPr lang="en-AU" sz="1800" dirty="0" smtClean="0"/>
              <a:t>The </a:t>
            </a:r>
            <a:r>
              <a:rPr lang="en-AU" sz="1800" dirty="0"/>
              <a:t>Full Bench of the Fair Work Commission in </a:t>
            </a:r>
            <a:r>
              <a:rPr lang="en-AU" sz="1800" i="1" dirty="0"/>
              <a:t>Lee v Superior </a:t>
            </a:r>
            <a:r>
              <a:rPr lang="en-AU" sz="1800" i="1" dirty="0" smtClean="0"/>
              <a:t>Wood</a:t>
            </a:r>
            <a:r>
              <a:rPr lang="en-AU" sz="1800" dirty="0" smtClean="0"/>
              <a:t> </a:t>
            </a:r>
            <a:r>
              <a:rPr lang="en-AU" sz="1800" dirty="0"/>
              <a:t>held that the exemption did not apply to the employer’s collection of sensitive information because the information was not yet contained in an employee record. Employers must therefore comply with APP 3 when collecting an employee’s personal information before including it in their employee record. This requires obtaining the employee’s consent in order to collect sensitive </a:t>
            </a:r>
            <a:r>
              <a:rPr lang="en-AU" sz="1800" dirty="0" smtClean="0"/>
              <a:t>information.</a:t>
            </a:r>
            <a:endParaRPr lang="en-US" altLang="en-US" sz="18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167268" y="1268760"/>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268760"/>
            <a:ext cx="5763547" cy="5112568"/>
          </a:xfrm>
          <a:prstGeom prst="rect">
            <a:avLst/>
          </a:prstGeom>
        </p:spPr>
      </p:pic>
    </p:spTree>
    <p:extLst>
      <p:ext uri="{BB962C8B-B14F-4D97-AF65-F5344CB8AC3E}">
        <p14:creationId xmlns:p14="http://schemas.microsoft.com/office/powerpoint/2010/main" val="11575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523" y="2060848"/>
            <a:ext cx="9070477" cy="4089675"/>
          </a:xfrm>
        </p:spPr>
        <p:txBody>
          <a:bodyPr anchor="t">
            <a:noAutofit/>
          </a:bodyPr>
          <a:lstStyle/>
          <a:p>
            <a:pPr marL="342900" lvl="1" indent="0">
              <a:buNone/>
            </a:pPr>
            <a:r>
              <a:rPr lang="en-US" sz="1800" b="1" dirty="0">
                <a:latin typeface="Tahoma" panose="020B0604030504040204" pitchFamily="34" charset="0"/>
                <a:ea typeface="Tahoma" panose="020B0604030504040204" pitchFamily="34" charset="0"/>
                <a:cs typeface="Tahoma" panose="020B0604030504040204" pitchFamily="34" charset="0"/>
              </a:rPr>
              <a:t>A controller is defined in Article 4(7) GDPR. </a:t>
            </a:r>
          </a:p>
          <a:p>
            <a:pPr lvl="1"/>
            <a:r>
              <a:rPr lang="en-US" sz="1600" dirty="0">
                <a:latin typeface="Tahoma" panose="020B0604030504040204" pitchFamily="34" charset="0"/>
                <a:ea typeface="Tahoma" panose="020B0604030504040204" pitchFamily="34" charset="0"/>
                <a:cs typeface="Tahoma" panose="020B0604030504040204" pitchFamily="34" charset="0"/>
              </a:rPr>
              <a:t>The natural or legal person ‘which, alone or jointly with others, determines the purposes and means of the processing of personal data’.</a:t>
            </a:r>
            <a:r>
              <a:rPr lang="en-US" sz="1600" b="1" dirty="0">
                <a:latin typeface="Tahoma" panose="020B0604030504040204" pitchFamily="34" charset="0"/>
                <a:ea typeface="Tahoma" panose="020B0604030504040204" pitchFamily="34" charset="0"/>
                <a:cs typeface="Tahoma" panose="020B0604030504040204" pitchFamily="34" charset="0"/>
              </a:rPr>
              <a:t> </a:t>
            </a:r>
          </a:p>
          <a:p>
            <a:pPr marL="342900" lvl="1" indent="0">
              <a:buNone/>
            </a:pPr>
            <a:r>
              <a:rPr lang="en-US" sz="1800" b="1" dirty="0">
                <a:latin typeface="Tahoma" panose="020B0604030504040204" pitchFamily="34" charset="0"/>
                <a:ea typeface="Tahoma" panose="020B0604030504040204" pitchFamily="34" charset="0"/>
                <a:cs typeface="Tahoma" panose="020B0604030504040204" pitchFamily="34" charset="0"/>
              </a:rPr>
              <a:t>Article 4(8) GDPR defines a processor. </a:t>
            </a:r>
          </a:p>
          <a:p>
            <a:pPr lvl="1"/>
            <a:r>
              <a:rPr lang="en-US" sz="1600" dirty="0">
                <a:latin typeface="Tahoma" panose="020B0604030504040204" pitchFamily="34" charset="0"/>
                <a:ea typeface="Tahoma" panose="020B0604030504040204" pitchFamily="34" charset="0"/>
                <a:cs typeface="Tahoma" panose="020B0604030504040204" pitchFamily="34" charset="0"/>
              </a:rPr>
              <a:t>Any natural or legal person ‘which processes personal data on behalf of the controller’</a:t>
            </a:r>
            <a:endParaRPr lang="en-US" sz="1600" b="1" dirty="0">
              <a:latin typeface="Tahoma" panose="020B0604030504040204" pitchFamily="34" charset="0"/>
              <a:ea typeface="Tahoma" panose="020B0604030504040204" pitchFamily="34" charset="0"/>
              <a:cs typeface="Tahoma" panose="020B0604030504040204" pitchFamily="34" charset="0"/>
            </a:endParaRPr>
          </a:p>
          <a:p>
            <a:pPr marL="342900" lvl="1" indent="0">
              <a:buNone/>
            </a:pPr>
            <a:r>
              <a:rPr lang="en-US" sz="1800" b="1" dirty="0">
                <a:latin typeface="Tahoma" panose="020B0604030504040204" pitchFamily="34" charset="0"/>
                <a:ea typeface="Tahoma" panose="020B0604030504040204" pitchFamily="34" charset="0"/>
                <a:cs typeface="Tahoma" panose="020B0604030504040204" pitchFamily="34" charset="0"/>
              </a:rPr>
              <a:t>Article 26(1) clarifies what is meant by ‘joint controllers’ </a:t>
            </a:r>
          </a:p>
          <a:p>
            <a:pPr lvl="1"/>
            <a:r>
              <a:rPr lang="en-US" sz="1600" b="1"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Where two or more controllers </a:t>
            </a:r>
            <a:r>
              <a:rPr lang="en-US" sz="1600" b="1" dirty="0">
                <a:latin typeface="Tahoma" panose="020B0604030504040204" pitchFamily="34" charset="0"/>
                <a:ea typeface="Tahoma" panose="020B0604030504040204" pitchFamily="34" charset="0"/>
                <a:cs typeface="Tahoma" panose="020B0604030504040204" pitchFamily="34" charset="0"/>
              </a:rPr>
              <a:t>jointly</a:t>
            </a:r>
            <a:r>
              <a:rPr lang="en-US" sz="1600" dirty="0">
                <a:latin typeface="Tahoma" panose="020B0604030504040204" pitchFamily="34" charset="0"/>
                <a:ea typeface="Tahoma" panose="020B0604030504040204" pitchFamily="34" charset="0"/>
                <a:cs typeface="Tahoma" panose="020B0604030504040204" pitchFamily="34" charset="0"/>
              </a:rPr>
              <a:t> determine the purposes and means of processing, they shall be joint controllers. They shall in a transparent manner determine their respective responsibilities for compliance with the obligations under this Regulation, in particular as regards the exercising of the rights of the data subject and their respective duties to provide the information referred to in Articles 13 and 14, by means of an arrangement between them unless, and in so far as, the respective responsibilities of the controllers are determined by Union or Member State law to which the controllers are subject. The arrangement may designate a contact point for data subjects</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Subtitle 2">
            <a:extLst>
              <a:ext uri="{FF2B5EF4-FFF2-40B4-BE49-F238E27FC236}">
                <a16:creationId xmlns:a16="http://schemas.microsoft.com/office/drawing/2014/main" id="{655A0E37-7257-417A-961D-B0920E5EF31E}"/>
              </a:ext>
            </a:extLst>
          </p:cNvPr>
          <p:cNvSpPr txBox="1">
            <a:spLocks/>
          </p:cNvSpPr>
          <p:nvPr/>
        </p:nvSpPr>
        <p:spPr>
          <a:xfrm>
            <a:off x="359024" y="980728"/>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2430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55A0E37-7257-417A-961D-B0920E5EF31E}"/>
              </a:ext>
            </a:extLst>
          </p:cNvPr>
          <p:cNvSpPr txBox="1">
            <a:spLocks/>
          </p:cNvSpPr>
          <p:nvPr/>
        </p:nvSpPr>
        <p:spPr>
          <a:xfrm>
            <a:off x="359024" y="980728"/>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02" y="2420888"/>
            <a:ext cx="6230219" cy="3534268"/>
          </a:xfrm>
          <a:prstGeom prst="rect">
            <a:avLst/>
          </a:prstGeom>
        </p:spPr>
      </p:pic>
    </p:spTree>
    <p:extLst>
      <p:ext uri="{BB962C8B-B14F-4D97-AF65-F5344CB8AC3E}">
        <p14:creationId xmlns:p14="http://schemas.microsoft.com/office/powerpoint/2010/main" val="93183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55A0E37-7257-417A-961D-B0920E5EF31E}"/>
              </a:ext>
            </a:extLst>
          </p:cNvPr>
          <p:cNvSpPr txBox="1">
            <a:spLocks/>
          </p:cNvSpPr>
          <p:nvPr/>
        </p:nvSpPr>
        <p:spPr>
          <a:xfrm>
            <a:off x="359024" y="980728"/>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1512" y="2564904"/>
            <a:ext cx="3993578" cy="305650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21" y="1893223"/>
            <a:ext cx="4129967" cy="4525118"/>
          </a:xfrm>
          <a:prstGeom prst="rect">
            <a:avLst/>
          </a:prstGeom>
        </p:spPr>
      </p:pic>
    </p:spTree>
    <p:extLst>
      <p:ext uri="{BB962C8B-B14F-4D97-AF65-F5344CB8AC3E}">
        <p14:creationId xmlns:p14="http://schemas.microsoft.com/office/powerpoint/2010/main" val="3009671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1547664" y="2629490"/>
            <a:ext cx="6022873" cy="1519590"/>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Which is the best approach?</a:t>
            </a:r>
            <a:endParaRPr lang="nl-BE"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7209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57199" y="2348880"/>
            <a:ext cx="8240713" cy="3384376"/>
          </a:xfrm>
        </p:spPr>
        <p:txBody>
          <a:bodyPr/>
          <a:lstStyle/>
          <a:p>
            <a:pPr eaLnBrk="1" hangingPunct="1"/>
            <a:r>
              <a:rPr lang="en-US" altLang="en-US" sz="2000" dirty="0" smtClean="0">
                <a:latin typeface="Tahoma" panose="020B0604030504040204" pitchFamily="34" charset="0"/>
                <a:ea typeface="Tahoma" panose="020B0604030504040204" pitchFamily="34" charset="0"/>
                <a:cs typeface="Tahoma" panose="020B0604030504040204" pitchFamily="34" charset="0"/>
              </a:rPr>
              <a:t>What is personal information?</a:t>
            </a:r>
          </a:p>
          <a:p>
            <a:pPr lvl="1" eaLnBrk="1" hangingPunct="1"/>
            <a:r>
              <a:rPr lang="en-US" altLang="en-US" sz="1800" dirty="0" smtClean="0">
                <a:latin typeface="Tahoma" panose="020B0604030504040204" pitchFamily="34" charset="0"/>
                <a:ea typeface="Tahoma" panose="020B0604030504040204" pitchFamily="34" charset="0"/>
                <a:cs typeface="Tahoma" panose="020B0604030504040204" pitchFamily="34" charset="0"/>
              </a:rPr>
              <a:t>personal information means information or an opinion about an identified individual, or an individual who is reasonably identifiable:</a:t>
            </a:r>
          </a:p>
          <a:p>
            <a:pPr lvl="2" eaLnBrk="1" hangingPunct="1">
              <a:buFont typeface="Wingdings" panose="05000000000000000000" pitchFamily="2" charset="2"/>
              <a:buNone/>
            </a:pPr>
            <a:r>
              <a:rPr lang="en-US" altLang="en-US" sz="1800" dirty="0" smtClean="0">
                <a:latin typeface="Tahoma" panose="020B0604030504040204" pitchFamily="34" charset="0"/>
                <a:ea typeface="Tahoma" panose="020B0604030504040204" pitchFamily="34" charset="0"/>
                <a:cs typeface="Tahoma" panose="020B0604030504040204" pitchFamily="34" charset="0"/>
              </a:rPr>
              <a:t>(a) whether the information or opinion is true or not; and</a:t>
            </a:r>
          </a:p>
          <a:p>
            <a:pPr lvl="2" eaLnBrk="1" hangingPunct="1">
              <a:buFont typeface="Wingdings" panose="05000000000000000000" pitchFamily="2" charset="2"/>
              <a:buNone/>
            </a:pPr>
            <a:r>
              <a:rPr lang="en-US" altLang="en-US" sz="1800" dirty="0" smtClean="0">
                <a:latin typeface="Tahoma" panose="020B0604030504040204" pitchFamily="34" charset="0"/>
                <a:ea typeface="Tahoma" panose="020B0604030504040204" pitchFamily="34" charset="0"/>
                <a:cs typeface="Tahoma" panose="020B0604030504040204" pitchFamily="34" charset="0"/>
              </a:rPr>
              <a:t>(b) whether the information or opinion is recorded in a material form or not.</a:t>
            </a:r>
            <a:endParaRPr lang="en-US" altLang="en-US" sz="1600" dirty="0" smtClean="0">
              <a:latin typeface="Tahoma" panose="020B0604030504040204" pitchFamily="34" charset="0"/>
              <a:ea typeface="Tahoma" panose="020B0604030504040204" pitchFamily="34" charset="0"/>
              <a:cs typeface="Tahoma" panose="020B0604030504040204" pitchFamily="34" charset="0"/>
            </a:endParaRPr>
          </a:p>
          <a:p>
            <a:pPr lvl="1" eaLnBrk="1" hangingPunct="1"/>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a:p>
            <a:pPr lvl="1" eaLnBrk="1" hangingPunct="1"/>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359024" y="1124744"/>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0815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64BD2E-0FA8-475B-BB96-2620B4626C21}"/>
              </a:ext>
            </a:extLst>
          </p:cNvPr>
          <p:cNvSpPr txBox="1"/>
          <p:nvPr/>
        </p:nvSpPr>
        <p:spPr>
          <a:xfrm>
            <a:off x="637111" y="2636912"/>
            <a:ext cx="8097982" cy="3139321"/>
          </a:xfrm>
          <a:prstGeom prst="rect">
            <a:avLst/>
          </a:prstGeom>
          <a:noFill/>
        </p:spPr>
        <p:txBody>
          <a:bodyPr wrap="square" rtlCol="0">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APP2. Anonymity and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Pseudonymity</a:t>
            </a:r>
            <a:endParaRPr lang="en-US"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2.1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Individuals must have the option of </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(1) not identifying themselves, or </a:t>
            </a:r>
          </a:p>
          <a:p>
            <a:pPr lvl="2"/>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 using a pseudonym, when dealing with an APP entity in relation to a particular matter. </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2.2 – Subclause 2.1 does not apply if, in relation to that matter: </a:t>
            </a:r>
          </a:p>
          <a:p>
            <a:pPr lvl="1"/>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2.2(a) – The APP entity is required or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authorised</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by or under an Australian law, or a court/tribunal order, to deal with individuals who have identified themselves, or </a:t>
            </a:r>
          </a:p>
          <a:p>
            <a:pPr lvl="1"/>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2.2(b) – It is impracticable for the APP entity to deal with individuals who have not identified themselves or used a pseudonym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627" y="2037239"/>
            <a:ext cx="6838950" cy="4181475"/>
          </a:xfrm>
          <a:prstGeom prst="rect">
            <a:avLst/>
          </a:prstGeom>
          <a:ln>
            <a:solidFill>
              <a:schemeClr val="tx1"/>
            </a:solidFill>
          </a:ln>
        </p:spPr>
      </p:pic>
      <p:sp>
        <p:nvSpPr>
          <p:cNvPr id="7" name="Subtitle 2">
            <a:extLst>
              <a:ext uri="{FF2B5EF4-FFF2-40B4-BE49-F238E27FC236}">
                <a16:creationId xmlns:a16="http://schemas.microsoft.com/office/drawing/2014/main" id="{655A0E37-7257-417A-961D-B0920E5EF31E}"/>
              </a:ext>
            </a:extLst>
          </p:cNvPr>
          <p:cNvSpPr txBox="1">
            <a:spLocks/>
          </p:cNvSpPr>
          <p:nvPr/>
        </p:nvSpPr>
        <p:spPr>
          <a:xfrm>
            <a:off x="359024" y="1124744"/>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328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2348880"/>
            <a:ext cx="7965320" cy="3743045"/>
          </a:xfrm>
        </p:spPr>
        <p:txBody>
          <a:bodyPr anchor="t">
            <a:normAutofit fontScale="55000" lnSpcReduction="20000"/>
          </a:bodyPr>
          <a:lstStyle/>
          <a:p>
            <a:r>
              <a:rPr lang="en-US" dirty="0">
                <a:ea typeface="Tahoma" panose="020B0604030504040204" pitchFamily="34" charset="0"/>
                <a:cs typeface="Tahoma" panose="020B0604030504040204" pitchFamily="34" charset="0"/>
              </a:rPr>
              <a:t>Article 2(1). ‘This Regulation applies to the </a:t>
            </a:r>
            <a:r>
              <a:rPr lang="en-US" b="1" dirty="0">
                <a:ea typeface="Tahoma" panose="020B0604030504040204" pitchFamily="34" charset="0"/>
                <a:cs typeface="Tahoma" panose="020B0604030504040204" pitchFamily="34" charset="0"/>
              </a:rPr>
              <a:t>processing</a:t>
            </a:r>
            <a:r>
              <a:rPr lang="en-US" dirty="0">
                <a:ea typeface="Tahoma" panose="020B0604030504040204" pitchFamily="34" charset="0"/>
                <a:cs typeface="Tahoma" panose="020B0604030504040204" pitchFamily="34" charset="0"/>
              </a:rPr>
              <a:t> of </a:t>
            </a:r>
            <a:r>
              <a:rPr lang="en-US" b="1" dirty="0">
                <a:ea typeface="Tahoma" panose="020B0604030504040204" pitchFamily="34" charset="0"/>
                <a:cs typeface="Tahoma" panose="020B0604030504040204" pitchFamily="34" charset="0"/>
              </a:rPr>
              <a:t>personal data </a:t>
            </a:r>
            <a:r>
              <a:rPr lang="en-US" dirty="0">
                <a:ea typeface="Tahoma" panose="020B0604030504040204" pitchFamily="34" charset="0"/>
                <a:cs typeface="Tahoma" panose="020B0604030504040204" pitchFamily="34" charset="0"/>
              </a:rPr>
              <a:t>wholly or partly by automated means and to the processing other than by automated means of personal data which form part of a filing system or are intended to form part of a filing system.’ </a:t>
            </a:r>
          </a:p>
          <a:p>
            <a:pPr lvl="1"/>
            <a:r>
              <a:rPr lang="en-GB" b="1" dirty="0">
                <a:ea typeface="Tahoma" panose="020B0604030504040204" pitchFamily="34" charset="0"/>
                <a:cs typeface="Tahoma" panose="020B0604030504040204" pitchFamily="34" charset="0"/>
              </a:rPr>
              <a:t>‘Processing’ is broadly defined in Article 4(2) GDPR as, </a:t>
            </a:r>
            <a:endParaRPr lang="nl-BE" sz="1200" b="1" dirty="0">
              <a:ea typeface="Tahoma" panose="020B0604030504040204" pitchFamily="34" charset="0"/>
              <a:cs typeface="Tahoma" panose="020B0604030504040204" pitchFamily="34" charset="0"/>
            </a:endParaRPr>
          </a:p>
          <a:p>
            <a:pPr lvl="1"/>
            <a:r>
              <a:rPr lang="en-GB" dirty="0">
                <a:ea typeface="Tahoma" panose="020B0604030504040204" pitchFamily="34" charset="0"/>
                <a:cs typeface="Tahoma" panose="020B0604030504040204" pitchFamily="34" charset="0"/>
              </a:rPr>
              <a:t>‘[…] any operation or set of operations which is performed on personal data or on sets of personal data, whether or not by automated means, such as collection, recording, organisation, structuring, storage, adaptation or alteration, retrieval, consultation, use, disclosure by transmission, dissemination or otherwise making available, alignment or combination, restriction, erasure or destruction’.</a:t>
            </a:r>
            <a:endParaRPr lang="en-US" dirty="0">
              <a:ea typeface="Tahoma" panose="020B0604030504040204" pitchFamily="34" charset="0"/>
              <a:cs typeface="Tahoma" panose="020B0604030504040204" pitchFamily="34" charset="0"/>
            </a:endParaRPr>
          </a:p>
          <a:p>
            <a:pPr lvl="1"/>
            <a:r>
              <a:rPr lang="en-GB" b="1" dirty="0">
                <a:ea typeface="Tahoma" panose="020B0604030504040204" pitchFamily="34" charset="0"/>
                <a:cs typeface="Tahoma" panose="020B0604030504040204" pitchFamily="34" charset="0"/>
              </a:rPr>
              <a:t>Personal data are defined in Article 4(1) GDPR as,</a:t>
            </a:r>
            <a:endParaRPr lang="nl-BE" b="1" dirty="0">
              <a:ea typeface="Tahoma" panose="020B0604030504040204" pitchFamily="34" charset="0"/>
              <a:cs typeface="Tahoma" panose="020B0604030504040204" pitchFamily="34" charset="0"/>
            </a:endParaRPr>
          </a:p>
          <a:p>
            <a:pPr lvl="1"/>
            <a:r>
              <a:rPr lang="en-GB" dirty="0">
                <a:ea typeface="Tahoma" panose="020B0604030504040204" pitchFamily="34" charset="0"/>
                <a:cs typeface="Tahoma" panose="020B0604030504040204" pitchFamily="34" charset="0"/>
              </a:rPr>
              <a:t>‘[…] any </a:t>
            </a:r>
            <a:r>
              <a:rPr lang="en-GB" b="1" dirty="0">
                <a:ea typeface="Tahoma" panose="020B0604030504040204" pitchFamily="34" charset="0"/>
                <a:cs typeface="Tahoma" panose="020B0604030504040204" pitchFamily="34" charset="0"/>
              </a:rPr>
              <a:t>information</a:t>
            </a:r>
            <a:r>
              <a:rPr lang="en-GB" dirty="0">
                <a:ea typeface="Tahoma" panose="020B0604030504040204" pitchFamily="34" charset="0"/>
                <a:cs typeface="Tahoma" panose="020B0604030504040204" pitchFamily="34" charset="0"/>
              </a:rPr>
              <a:t> </a:t>
            </a:r>
            <a:r>
              <a:rPr lang="en-GB" b="1" dirty="0">
                <a:ea typeface="Tahoma" panose="020B0604030504040204" pitchFamily="34" charset="0"/>
                <a:cs typeface="Tahoma" panose="020B0604030504040204" pitchFamily="34" charset="0"/>
              </a:rPr>
              <a:t>relating to </a:t>
            </a:r>
            <a:r>
              <a:rPr lang="en-GB" dirty="0">
                <a:ea typeface="Tahoma" panose="020B0604030504040204" pitchFamily="34" charset="0"/>
                <a:cs typeface="Tahoma" panose="020B0604030504040204" pitchFamily="34" charset="0"/>
              </a:rPr>
              <a:t>an </a:t>
            </a:r>
            <a:r>
              <a:rPr lang="en-GB" b="1" dirty="0">
                <a:ea typeface="Tahoma" panose="020B0604030504040204" pitchFamily="34" charset="0"/>
                <a:cs typeface="Tahoma" panose="020B0604030504040204" pitchFamily="34" charset="0"/>
              </a:rPr>
              <a:t>identified or identifiable natural person </a:t>
            </a:r>
            <a:r>
              <a:rPr lang="en-GB" dirty="0">
                <a:ea typeface="Tahoma" panose="020B0604030504040204" pitchFamily="34" charset="0"/>
                <a:cs typeface="Tahoma" panose="020B0604030504040204" pitchFamily="34" charset="0"/>
              </a:rPr>
              <a:t>(‘data subject’); an identifiable natural person is one who can be identified, </a:t>
            </a:r>
            <a:r>
              <a:rPr lang="en-GB" b="1" dirty="0">
                <a:ea typeface="Tahoma" panose="020B0604030504040204" pitchFamily="34" charset="0"/>
                <a:cs typeface="Tahoma" panose="020B0604030504040204" pitchFamily="34" charset="0"/>
              </a:rPr>
              <a:t>directly or indirectly</a:t>
            </a:r>
            <a:r>
              <a:rPr lang="en-GB" dirty="0">
                <a:ea typeface="Tahoma" panose="020B0604030504040204" pitchFamily="34" charset="0"/>
                <a:cs typeface="Tahoma" panose="020B0604030504040204" pitchFamily="34" charset="0"/>
              </a:rPr>
              <a:t>, in particular by reference to an identifier such as a name, an identification number, location data, an online identifier or to one or more factors specific to the physical, physiological, genetic, mental, economic, cultural or social identity of that natural person.’ </a:t>
            </a:r>
            <a:endParaRPr lang="nl-BE" dirty="0">
              <a:ea typeface="Tahoma" panose="020B0604030504040204" pitchFamily="34" charset="0"/>
              <a:cs typeface="Tahoma" panose="020B0604030504040204" pitchFamily="34" charset="0"/>
            </a:endParaRP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359024" y="1124744"/>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 v GDPR PERSONAL DATA</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242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99CBF6-B5D1-4DDE-87E1-93C822EB0C98}" type="slidenum">
              <a:rPr lang="en-GB" smtClean="0"/>
              <a:pPr/>
              <a:t>2</a:t>
            </a:fld>
            <a:endParaRPr lang="en-GB"/>
          </a:p>
        </p:txBody>
      </p:sp>
      <p:sp>
        <p:nvSpPr>
          <p:cNvPr id="5" name="Rectangle 2"/>
          <p:cNvSpPr txBox="1">
            <a:spLocks noChangeArrowheads="1"/>
          </p:cNvSpPr>
          <p:nvPr/>
        </p:nvSpPr>
        <p:spPr bwMode="auto">
          <a:xfrm>
            <a:off x="139382" y="1124744"/>
            <a:ext cx="734843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SEMINAR OVERVIEW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39382" y="2268817"/>
            <a:ext cx="8753098" cy="2862322"/>
          </a:xfrm>
          <a:prstGeom prst="rect">
            <a:avLst/>
          </a:prstGeom>
        </p:spPr>
        <p:txBody>
          <a:bodyPr wrap="square">
            <a:spAutoFit/>
          </a:bodyPr>
          <a:lstStyle/>
          <a:p>
            <a:pPr marL="457200" indent="-457200">
              <a:lnSpc>
                <a:spcPct val="90000"/>
              </a:lnSpc>
              <a:buFont typeface="+mj-lt"/>
              <a:buAutoNum type="arabicPeriod"/>
            </a:pPr>
            <a:r>
              <a:rPr lang="en-AU" sz="2000" dirty="0" smtClean="0">
                <a:solidFill>
                  <a:srgbClr val="292929"/>
                </a:solidFill>
              </a:rPr>
              <a:t>Introduction to data privacy/protection </a:t>
            </a:r>
            <a:r>
              <a:rPr lang="en-AU" sz="2000" dirty="0">
                <a:solidFill>
                  <a:srgbClr val="292929"/>
                </a:solidFill>
              </a:rPr>
              <a:t>and </a:t>
            </a:r>
            <a:r>
              <a:rPr lang="en-AU" sz="2000" dirty="0" smtClean="0">
                <a:solidFill>
                  <a:srgbClr val="292929"/>
                </a:solidFill>
              </a:rPr>
              <a:t>the overlaps with cyber security</a:t>
            </a:r>
          </a:p>
          <a:p>
            <a:pPr marL="457200" indent="-457200">
              <a:lnSpc>
                <a:spcPct val="90000"/>
              </a:lnSpc>
              <a:buFont typeface="+mj-lt"/>
              <a:buAutoNum type="arabicPeriod"/>
            </a:pPr>
            <a:r>
              <a:rPr lang="en-AU" sz="2000" dirty="0" smtClean="0">
                <a:solidFill>
                  <a:srgbClr val="292929"/>
                </a:solidFill>
              </a:rPr>
              <a:t>A comparative analysis of data protection obligations</a:t>
            </a:r>
          </a:p>
          <a:p>
            <a:pPr marL="914400" lvl="1" indent="-457200">
              <a:lnSpc>
                <a:spcPct val="90000"/>
              </a:lnSpc>
              <a:buFont typeface="+mj-lt"/>
              <a:buAutoNum type="alphaLcParenR"/>
            </a:pPr>
            <a:r>
              <a:rPr lang="en-AU" sz="2000" dirty="0">
                <a:solidFill>
                  <a:srgbClr val="292929"/>
                </a:solidFill>
              </a:rPr>
              <a:t>APP Entities or controllers and processors and their security obligations</a:t>
            </a:r>
          </a:p>
          <a:p>
            <a:pPr marL="914400" lvl="1" indent="-457200">
              <a:lnSpc>
                <a:spcPct val="90000"/>
              </a:lnSpc>
              <a:buFont typeface="+mj-lt"/>
              <a:buAutoNum type="alphaLcParenR"/>
            </a:pPr>
            <a:r>
              <a:rPr lang="en-AU" sz="2000" dirty="0" smtClean="0">
                <a:solidFill>
                  <a:srgbClr val="292929"/>
                </a:solidFill>
              </a:rPr>
              <a:t>Definition of personal information in the Privacy and its reform</a:t>
            </a:r>
          </a:p>
          <a:p>
            <a:pPr marL="914400" lvl="1" indent="-457200">
              <a:lnSpc>
                <a:spcPct val="90000"/>
              </a:lnSpc>
              <a:buFont typeface="+mj-lt"/>
              <a:buAutoNum type="alphaLcParenR"/>
            </a:pPr>
            <a:r>
              <a:rPr lang="en-AU" sz="2000" dirty="0" smtClean="0">
                <a:solidFill>
                  <a:srgbClr val="292929"/>
                </a:solidFill>
              </a:rPr>
              <a:t>Security of Personal Information</a:t>
            </a:r>
          </a:p>
          <a:p>
            <a:pPr marL="914400" lvl="1" indent="-457200">
              <a:lnSpc>
                <a:spcPct val="90000"/>
              </a:lnSpc>
              <a:buFont typeface="+mj-lt"/>
              <a:buAutoNum type="alphaLcParenR"/>
            </a:pPr>
            <a:r>
              <a:rPr lang="en-AU" sz="2000" dirty="0" smtClean="0"/>
              <a:t>Data protection/privacy impact assessments</a:t>
            </a:r>
            <a:endParaRPr lang="en-AU" sz="2000" dirty="0" smtClean="0">
              <a:solidFill>
                <a:srgbClr val="292929"/>
              </a:solidFill>
            </a:endParaRPr>
          </a:p>
          <a:p>
            <a:pPr marL="914400" lvl="1" indent="-457200">
              <a:lnSpc>
                <a:spcPct val="90000"/>
              </a:lnSpc>
              <a:buFont typeface="+mj-lt"/>
              <a:buAutoNum type="alphaLcParenR"/>
            </a:pPr>
            <a:r>
              <a:rPr lang="en-AU" sz="2000" dirty="0" smtClean="0">
                <a:solidFill>
                  <a:srgbClr val="292929"/>
                </a:solidFill>
              </a:rPr>
              <a:t>Data breach notification obligations</a:t>
            </a:r>
          </a:p>
          <a:p>
            <a:pPr marL="457200" indent="-457200">
              <a:lnSpc>
                <a:spcPct val="90000"/>
              </a:lnSpc>
              <a:buFont typeface="+mj-lt"/>
              <a:buAutoNum type="arabicPeriod"/>
            </a:pPr>
            <a:r>
              <a:rPr lang="en-AU" sz="2000" smtClean="0">
                <a:solidFill>
                  <a:srgbClr val="292929"/>
                </a:solidFill>
              </a:rPr>
              <a:t>Q&amp;A</a:t>
            </a:r>
            <a:endParaRPr lang="en-AU" sz="2000" dirty="0" smtClean="0">
              <a:solidFill>
                <a:srgbClr val="292929"/>
              </a:solidFill>
            </a:endParaRPr>
          </a:p>
        </p:txBody>
      </p:sp>
    </p:spTree>
    <p:extLst>
      <p:ext uri="{BB962C8B-B14F-4D97-AF65-F5344CB8AC3E}">
        <p14:creationId xmlns:p14="http://schemas.microsoft.com/office/powerpoint/2010/main" val="2018011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2276872"/>
            <a:ext cx="8280920" cy="3305925"/>
          </a:xfrm>
        </p:spPr>
        <p:txBody>
          <a:bodyPr anchor="t">
            <a:normAutofit/>
          </a:bodyPr>
          <a:lstStyle/>
          <a:p>
            <a:pPr marL="0" indent="0" algn="just">
              <a:buNone/>
            </a:pPr>
            <a:r>
              <a:rPr lang="en-GB" sz="1600" b="1" dirty="0">
                <a:solidFill>
                  <a:schemeClr val="bg1"/>
                </a:solidFill>
                <a:latin typeface="+mj-lt"/>
                <a:ea typeface="Tahoma" panose="020B0604030504040204" pitchFamily="34" charset="0"/>
                <a:cs typeface="Tahoma" panose="020B0604030504040204" pitchFamily="34" charset="0"/>
              </a:rPr>
              <a:t>Article 4(1). ‘[…] any information relating to an identified or identifiable natural person (‘data subject’);</a:t>
            </a:r>
          </a:p>
          <a:p>
            <a:pPr algn="just"/>
            <a:endParaRPr lang="en-GB" sz="1600" dirty="0">
              <a:solidFill>
                <a:schemeClr val="bg1"/>
              </a:solidFill>
              <a:latin typeface="+mj-lt"/>
              <a:ea typeface="Tahoma" panose="020B0604030504040204" pitchFamily="34" charset="0"/>
              <a:cs typeface="Tahoma" panose="020B0604030504040204" pitchFamily="34" charset="0"/>
            </a:endParaRPr>
          </a:p>
          <a:p>
            <a:pPr algn="just"/>
            <a:r>
              <a:rPr lang="en-GB" sz="1600" dirty="0">
                <a:solidFill>
                  <a:schemeClr val="bg1"/>
                </a:solidFill>
                <a:latin typeface="+mj-lt"/>
                <a:ea typeface="Tahoma" panose="020B0604030504040204" pitchFamily="34" charset="0"/>
                <a:cs typeface="Tahoma" panose="020B0604030504040204" pitchFamily="34" charset="0"/>
              </a:rPr>
              <a:t>Article 29 Data Protection Working Party, ‘Opinion 4/2007 on the Concept of Personal Data WP 136’ (2007)</a:t>
            </a:r>
            <a:r>
              <a:rPr lang="en-US" sz="1600" dirty="0">
                <a:solidFill>
                  <a:schemeClr val="bg1"/>
                </a:solidFill>
                <a:latin typeface="+mj-lt"/>
                <a:ea typeface="Tahoma" panose="020B0604030504040204" pitchFamily="34" charset="0"/>
                <a:cs typeface="Tahoma" panose="020B0604030504040204" pitchFamily="34" charset="0"/>
              </a:rPr>
              <a:t> </a:t>
            </a:r>
            <a:r>
              <a:rPr lang="en-GB" sz="1600" dirty="0">
                <a:solidFill>
                  <a:schemeClr val="bg1"/>
                </a:solidFill>
                <a:latin typeface="+mj-lt"/>
                <a:ea typeface="Tahoma" panose="020B0604030504040204" pitchFamily="34" charset="0"/>
                <a:cs typeface="Tahoma" panose="020B0604030504040204" pitchFamily="34" charset="0"/>
              </a:rPr>
              <a:t> </a:t>
            </a:r>
            <a:endParaRPr lang="nl-BE" sz="1600" dirty="0">
              <a:solidFill>
                <a:schemeClr val="bg1"/>
              </a:solidFill>
              <a:latin typeface="+mj-lt"/>
              <a:ea typeface="Tahoma" panose="020B0604030504040204" pitchFamily="34" charset="0"/>
              <a:cs typeface="Tahoma" panose="020B0604030504040204" pitchFamily="34" charset="0"/>
            </a:endParaRPr>
          </a:p>
          <a:p>
            <a:pPr lvl="1" algn="just"/>
            <a:r>
              <a:rPr lang="en-GB" sz="1400" dirty="0">
                <a:solidFill>
                  <a:schemeClr val="bg1"/>
                </a:solidFill>
                <a:latin typeface="+mj-lt"/>
                <a:ea typeface="Tahoma" panose="020B0604030504040204" pitchFamily="34" charset="0"/>
                <a:cs typeface="Tahoma" panose="020B0604030504040204" pitchFamily="34" charset="0"/>
              </a:rPr>
              <a:t>Cumulative elements.</a:t>
            </a:r>
          </a:p>
          <a:p>
            <a:pPr lvl="1" algn="just"/>
            <a:r>
              <a:rPr lang="en-GB" sz="1400" dirty="0">
                <a:solidFill>
                  <a:schemeClr val="bg1"/>
                </a:solidFill>
                <a:latin typeface="+mj-lt"/>
                <a:ea typeface="Tahoma" panose="020B0604030504040204" pitchFamily="34" charset="0"/>
                <a:cs typeface="Tahoma" panose="020B0604030504040204" pitchFamily="34" charset="0"/>
              </a:rPr>
              <a:t>Opinion largely endorsed by the Court of Justice in its case law</a:t>
            </a:r>
          </a:p>
          <a:p>
            <a:pPr lvl="2" algn="just"/>
            <a:r>
              <a:rPr lang="en-GB" sz="1200" dirty="0">
                <a:solidFill>
                  <a:schemeClr val="bg1"/>
                </a:solidFill>
                <a:latin typeface="+mj-lt"/>
                <a:ea typeface="Tahoma" panose="020B0604030504040204" pitchFamily="34" charset="0"/>
                <a:cs typeface="Tahoma" panose="020B0604030504040204" pitchFamily="34" charset="0"/>
              </a:rPr>
              <a:t>Case C-582/14, </a:t>
            </a:r>
            <a:r>
              <a:rPr lang="en-GB" sz="1200" i="1" dirty="0" err="1">
                <a:solidFill>
                  <a:schemeClr val="bg1"/>
                </a:solidFill>
                <a:latin typeface="+mj-lt"/>
                <a:ea typeface="Tahoma" panose="020B0604030504040204" pitchFamily="34" charset="0"/>
                <a:cs typeface="Tahoma" panose="020B0604030504040204" pitchFamily="34" charset="0"/>
              </a:rPr>
              <a:t>Breyer</a:t>
            </a:r>
            <a:r>
              <a:rPr lang="en-GB" sz="1200" dirty="0">
                <a:solidFill>
                  <a:schemeClr val="bg1"/>
                </a:solidFill>
                <a:latin typeface="+mj-lt"/>
                <a:ea typeface="Tahoma" panose="020B0604030504040204" pitchFamily="34" charset="0"/>
                <a:cs typeface="Tahoma" panose="020B0604030504040204" pitchFamily="34" charset="0"/>
              </a:rPr>
              <a:t>, ECLI: EU:C:2016:779.  - </a:t>
            </a:r>
            <a:r>
              <a:rPr lang="en-GB" sz="1200" b="1" dirty="0">
                <a:solidFill>
                  <a:schemeClr val="bg1"/>
                </a:solidFill>
                <a:latin typeface="+mj-lt"/>
                <a:ea typeface="Tahoma" panose="020B0604030504040204" pitchFamily="34" charset="0"/>
                <a:cs typeface="Tahoma" panose="020B0604030504040204" pitchFamily="34" charset="0"/>
              </a:rPr>
              <a:t>identified or identifiable </a:t>
            </a:r>
            <a:endParaRPr lang="nl-BE" sz="1200" dirty="0">
              <a:solidFill>
                <a:schemeClr val="bg1"/>
              </a:solidFill>
              <a:latin typeface="+mj-lt"/>
              <a:ea typeface="Tahoma" panose="020B0604030504040204" pitchFamily="34" charset="0"/>
              <a:cs typeface="Tahoma" panose="020B0604030504040204" pitchFamily="34" charset="0"/>
            </a:endParaRPr>
          </a:p>
          <a:p>
            <a:pPr lvl="2" algn="just"/>
            <a:r>
              <a:rPr lang="en-GB" sz="1200" dirty="0">
                <a:solidFill>
                  <a:schemeClr val="bg1"/>
                </a:solidFill>
                <a:latin typeface="+mj-lt"/>
                <a:ea typeface="Tahoma" panose="020B0604030504040204" pitchFamily="34" charset="0"/>
                <a:cs typeface="Tahoma" panose="020B0604030504040204" pitchFamily="34" charset="0"/>
              </a:rPr>
              <a:t>Joint cases C-141/12 and C- 372/12, </a:t>
            </a:r>
            <a:r>
              <a:rPr lang="en-GB" sz="1200" i="1" dirty="0">
                <a:solidFill>
                  <a:schemeClr val="bg1"/>
                </a:solidFill>
                <a:latin typeface="+mj-lt"/>
                <a:ea typeface="Tahoma" panose="020B0604030504040204" pitchFamily="34" charset="0"/>
                <a:cs typeface="Tahoma" panose="020B0604030504040204" pitchFamily="34" charset="0"/>
              </a:rPr>
              <a:t>YS and M. and S. v Minister of Immigration, Integration and Asylum</a:t>
            </a:r>
            <a:r>
              <a:rPr lang="en-GB" sz="1200" dirty="0">
                <a:solidFill>
                  <a:schemeClr val="bg1"/>
                </a:solidFill>
                <a:latin typeface="+mj-lt"/>
                <a:ea typeface="Tahoma" panose="020B0604030504040204" pitchFamily="34" charset="0"/>
                <a:cs typeface="Tahoma" panose="020B0604030504040204" pitchFamily="34" charset="0"/>
              </a:rPr>
              <a:t> [2016], ECLI:EU:C:2014:2081. </a:t>
            </a:r>
            <a:r>
              <a:rPr lang="en-GB" sz="1200" b="1" dirty="0">
                <a:solidFill>
                  <a:schemeClr val="bg1"/>
                </a:solidFill>
                <a:latin typeface="+mj-lt"/>
                <a:ea typeface="Tahoma" panose="020B0604030504040204" pitchFamily="34" charset="0"/>
                <a:cs typeface="Tahoma" panose="020B0604030504040204" pitchFamily="34" charset="0"/>
              </a:rPr>
              <a:t>relating to </a:t>
            </a:r>
            <a:endParaRPr lang="nl-BE" sz="1200" dirty="0">
              <a:solidFill>
                <a:schemeClr val="bg1"/>
              </a:solidFill>
              <a:latin typeface="+mj-lt"/>
              <a:ea typeface="Tahoma" panose="020B0604030504040204" pitchFamily="34" charset="0"/>
              <a:cs typeface="Tahoma" panose="020B0604030504040204" pitchFamily="34" charset="0"/>
            </a:endParaRPr>
          </a:p>
          <a:p>
            <a:pPr lvl="2" algn="just"/>
            <a:r>
              <a:rPr lang="en-GB" sz="1200" dirty="0">
                <a:solidFill>
                  <a:schemeClr val="bg1"/>
                </a:solidFill>
                <a:latin typeface="+mj-lt"/>
                <a:ea typeface="Tahoma" panose="020B0604030504040204" pitchFamily="34" charset="0"/>
                <a:cs typeface="Tahoma" panose="020B0604030504040204" pitchFamily="34" charset="0"/>
              </a:rPr>
              <a:t>C‑434/16, </a:t>
            </a:r>
            <a:r>
              <a:rPr lang="en-GB" sz="1200" i="1" dirty="0">
                <a:solidFill>
                  <a:schemeClr val="bg1"/>
                </a:solidFill>
                <a:latin typeface="+mj-lt"/>
                <a:ea typeface="Tahoma" panose="020B0604030504040204" pitchFamily="34" charset="0"/>
                <a:cs typeface="Tahoma" panose="020B0604030504040204" pitchFamily="34" charset="0"/>
              </a:rPr>
              <a:t>Peter Nowak v Data Protection Commissioner</a:t>
            </a:r>
            <a:r>
              <a:rPr lang="en-GB" sz="1200" dirty="0">
                <a:solidFill>
                  <a:schemeClr val="bg1"/>
                </a:solidFill>
                <a:latin typeface="+mj-lt"/>
                <a:ea typeface="Tahoma" panose="020B0604030504040204" pitchFamily="34" charset="0"/>
                <a:cs typeface="Tahoma" panose="020B0604030504040204" pitchFamily="34" charset="0"/>
              </a:rPr>
              <a:t>, ECLI:EU:C:2017:994. </a:t>
            </a:r>
            <a:r>
              <a:rPr lang="en-GB" sz="1200" b="1" dirty="0">
                <a:solidFill>
                  <a:schemeClr val="bg1"/>
                </a:solidFill>
                <a:latin typeface="+mj-lt"/>
                <a:ea typeface="Tahoma" panose="020B0604030504040204" pitchFamily="34" charset="0"/>
                <a:cs typeface="Tahoma" panose="020B0604030504040204" pitchFamily="34" charset="0"/>
              </a:rPr>
              <a:t>relating to ‘[…] </a:t>
            </a:r>
            <a:r>
              <a:rPr lang="en-US" sz="1200" dirty="0">
                <a:solidFill>
                  <a:schemeClr val="bg1"/>
                </a:solidFill>
                <a:latin typeface="+mj-lt"/>
                <a:ea typeface="Tahoma" panose="020B0604030504040204" pitchFamily="34" charset="0"/>
                <a:cs typeface="Tahoma" panose="020B0604030504040204" pitchFamily="34" charset="0"/>
              </a:rPr>
              <a:t>is satisfied where the information, by reason of its </a:t>
            </a:r>
            <a:r>
              <a:rPr lang="en-US" sz="1200" b="1" dirty="0">
                <a:solidFill>
                  <a:schemeClr val="bg1"/>
                </a:solidFill>
                <a:latin typeface="+mj-lt"/>
                <a:ea typeface="Tahoma" panose="020B0604030504040204" pitchFamily="34" charset="0"/>
                <a:cs typeface="Tahoma" panose="020B0604030504040204" pitchFamily="34" charset="0"/>
              </a:rPr>
              <a:t>content</a:t>
            </a:r>
            <a:r>
              <a:rPr lang="en-US" sz="1200" dirty="0">
                <a:solidFill>
                  <a:schemeClr val="bg1"/>
                </a:solidFill>
                <a:latin typeface="+mj-lt"/>
                <a:ea typeface="Tahoma" panose="020B0604030504040204" pitchFamily="34" charset="0"/>
                <a:cs typeface="Tahoma" panose="020B0604030504040204" pitchFamily="34" charset="0"/>
              </a:rPr>
              <a:t>, </a:t>
            </a:r>
            <a:r>
              <a:rPr lang="en-US" sz="1200" b="1" dirty="0">
                <a:solidFill>
                  <a:schemeClr val="bg1"/>
                </a:solidFill>
                <a:latin typeface="+mj-lt"/>
                <a:ea typeface="Tahoma" panose="020B0604030504040204" pitchFamily="34" charset="0"/>
                <a:cs typeface="Tahoma" panose="020B0604030504040204" pitchFamily="34" charset="0"/>
              </a:rPr>
              <a:t>purpose</a:t>
            </a:r>
            <a:r>
              <a:rPr lang="en-US" sz="1200" dirty="0">
                <a:solidFill>
                  <a:schemeClr val="bg1"/>
                </a:solidFill>
                <a:latin typeface="+mj-lt"/>
                <a:ea typeface="Tahoma" panose="020B0604030504040204" pitchFamily="34" charset="0"/>
                <a:cs typeface="Tahoma" panose="020B0604030504040204" pitchFamily="34" charset="0"/>
              </a:rPr>
              <a:t> </a:t>
            </a:r>
            <a:r>
              <a:rPr lang="en-US" sz="1200" b="1" u="sng" dirty="0">
                <a:solidFill>
                  <a:schemeClr val="bg1"/>
                </a:solidFill>
                <a:latin typeface="+mj-lt"/>
                <a:ea typeface="Tahoma" panose="020B0604030504040204" pitchFamily="34" charset="0"/>
                <a:cs typeface="Tahoma" panose="020B0604030504040204" pitchFamily="34" charset="0"/>
              </a:rPr>
              <a:t>or</a:t>
            </a:r>
            <a:r>
              <a:rPr lang="en-US" sz="1200" dirty="0">
                <a:solidFill>
                  <a:schemeClr val="bg1"/>
                </a:solidFill>
                <a:latin typeface="+mj-lt"/>
                <a:ea typeface="Tahoma" panose="020B0604030504040204" pitchFamily="34" charset="0"/>
                <a:cs typeface="Tahoma" panose="020B0604030504040204" pitchFamily="34" charset="0"/>
              </a:rPr>
              <a:t> </a:t>
            </a:r>
            <a:r>
              <a:rPr lang="en-US" sz="1200" b="1" dirty="0">
                <a:solidFill>
                  <a:schemeClr val="bg1"/>
                </a:solidFill>
                <a:latin typeface="+mj-lt"/>
                <a:ea typeface="Tahoma" panose="020B0604030504040204" pitchFamily="34" charset="0"/>
                <a:cs typeface="Tahoma" panose="020B0604030504040204" pitchFamily="34" charset="0"/>
              </a:rPr>
              <a:t>effect</a:t>
            </a:r>
            <a:r>
              <a:rPr lang="en-US" sz="1200" dirty="0">
                <a:solidFill>
                  <a:schemeClr val="bg1"/>
                </a:solidFill>
                <a:latin typeface="+mj-lt"/>
                <a:ea typeface="Tahoma" panose="020B0604030504040204" pitchFamily="34" charset="0"/>
                <a:cs typeface="Tahoma" panose="020B0604030504040204" pitchFamily="34" charset="0"/>
              </a:rPr>
              <a:t>, is linked to a particular person.’ [35] (Emphasis added).</a:t>
            </a:r>
            <a:endParaRPr lang="nl-BE" sz="1200" dirty="0">
              <a:solidFill>
                <a:schemeClr val="bg1"/>
              </a:solidFill>
              <a:latin typeface="+mj-lt"/>
              <a:ea typeface="Tahoma" panose="020B0604030504040204" pitchFamily="34" charset="0"/>
              <a:cs typeface="Tahoma" panose="020B0604030504040204" pitchFamily="34" charset="0"/>
            </a:endParaRPr>
          </a:p>
          <a:p>
            <a:pPr lvl="1" algn="just"/>
            <a:endParaRPr lang="en-GB" sz="1200" dirty="0">
              <a:solidFill>
                <a:schemeClr val="bg1"/>
              </a:solidFill>
              <a:latin typeface="+mj-lt"/>
              <a:ea typeface="Tahoma" panose="020B0604030504040204" pitchFamily="34" charset="0"/>
              <a:cs typeface="Tahoma" panose="020B0604030504040204" pitchFamily="34" charset="0"/>
            </a:endParaRP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359024" y="1124744"/>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 v GDPR PERSONAL DATA</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26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236630" y="2037238"/>
            <a:ext cx="8705019" cy="2874885"/>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14313" indent="-214313" defTabSz="342900" fontAlgn="auto">
              <a:spcAft>
                <a:spcPts val="450"/>
              </a:spcAft>
              <a:buClr>
                <a:prstClr val="white"/>
              </a:buClr>
            </a:pPr>
            <a:r>
              <a:rPr lang="en-US" sz="1400" b="1" dirty="0">
                <a:solidFill>
                  <a:schemeClr val="tx1"/>
                </a:solidFill>
                <a:latin typeface="+mj-lt"/>
                <a:ea typeface="Tahoma" panose="020B0604030504040204" pitchFamily="34" charset="0"/>
                <a:cs typeface="Tahoma" panose="020B0604030504040204" pitchFamily="34" charset="0"/>
              </a:rPr>
              <a:t>Article 2(1) GDPR. </a:t>
            </a:r>
            <a:br>
              <a:rPr lang="en-US" sz="1400" b="1" dirty="0">
                <a:solidFill>
                  <a:schemeClr val="tx1"/>
                </a:solidFill>
                <a:latin typeface="+mj-lt"/>
                <a:ea typeface="Tahoma" panose="020B0604030504040204" pitchFamily="34" charset="0"/>
                <a:cs typeface="Tahoma" panose="020B0604030504040204" pitchFamily="34" charset="0"/>
              </a:rPr>
            </a:br>
            <a:r>
              <a:rPr lang="en-US" sz="1400" dirty="0">
                <a:solidFill>
                  <a:schemeClr val="tx1"/>
                </a:solidFill>
                <a:latin typeface="+mj-lt"/>
                <a:ea typeface="Tahoma" panose="020B0604030504040204" pitchFamily="34" charset="0"/>
                <a:cs typeface="Tahoma" panose="020B0604030504040204" pitchFamily="34" charset="0"/>
              </a:rPr>
              <a:t>‘This Regulation applies to the </a:t>
            </a:r>
            <a:r>
              <a:rPr lang="en-US" sz="1400" b="1" dirty="0">
                <a:solidFill>
                  <a:schemeClr val="tx1"/>
                </a:solidFill>
                <a:latin typeface="+mj-lt"/>
                <a:ea typeface="Tahoma" panose="020B0604030504040204" pitchFamily="34" charset="0"/>
                <a:cs typeface="Tahoma" panose="020B0604030504040204" pitchFamily="34" charset="0"/>
              </a:rPr>
              <a:t>processing</a:t>
            </a:r>
            <a:r>
              <a:rPr lang="en-US" sz="1400" dirty="0">
                <a:solidFill>
                  <a:schemeClr val="tx1"/>
                </a:solidFill>
                <a:latin typeface="+mj-lt"/>
                <a:ea typeface="Tahoma" panose="020B0604030504040204" pitchFamily="34" charset="0"/>
                <a:cs typeface="Tahoma" panose="020B0604030504040204" pitchFamily="34" charset="0"/>
              </a:rPr>
              <a:t> of </a:t>
            </a:r>
            <a:r>
              <a:rPr lang="en-US" sz="1400" b="1" dirty="0">
                <a:solidFill>
                  <a:schemeClr val="tx1"/>
                </a:solidFill>
                <a:latin typeface="+mj-lt"/>
                <a:ea typeface="Tahoma" panose="020B0604030504040204" pitchFamily="34" charset="0"/>
                <a:cs typeface="Tahoma" panose="020B0604030504040204" pitchFamily="34" charset="0"/>
              </a:rPr>
              <a:t>personal data </a:t>
            </a:r>
            <a:r>
              <a:rPr lang="en-US" sz="1400" dirty="0">
                <a:solidFill>
                  <a:schemeClr val="tx1"/>
                </a:solidFill>
                <a:latin typeface="+mj-lt"/>
                <a:ea typeface="Tahoma" panose="020B0604030504040204" pitchFamily="34" charset="0"/>
                <a:cs typeface="Tahoma" panose="020B0604030504040204" pitchFamily="34" charset="0"/>
              </a:rPr>
              <a:t>wholly or partly by automated means and to the processing other than by automated means of personal data which form part of a filing system or are intended to form part of a filing system.’ </a:t>
            </a:r>
          </a:p>
          <a:p>
            <a:pPr marL="557213" lvl="1" indent="-214313" defTabSz="342900" fontAlgn="auto">
              <a:spcAft>
                <a:spcPts val="450"/>
              </a:spcAft>
              <a:buClr>
                <a:prstClr val="white"/>
              </a:buClr>
            </a:pPr>
            <a:r>
              <a:rPr lang="en-GB" sz="1400" b="1" dirty="0">
                <a:solidFill>
                  <a:schemeClr val="tx1"/>
                </a:solidFill>
                <a:latin typeface="+mj-lt"/>
                <a:ea typeface="Tahoma" panose="020B0604030504040204" pitchFamily="34" charset="0"/>
                <a:cs typeface="Tahoma" panose="020B0604030504040204" pitchFamily="34" charset="0"/>
              </a:rPr>
              <a:t>Personal data are defined in Article 4(1) GDPR as,</a:t>
            </a:r>
            <a:endParaRPr lang="nl-BE" sz="1400" b="1" dirty="0">
              <a:solidFill>
                <a:schemeClr val="tx1"/>
              </a:solidFill>
              <a:latin typeface="+mj-lt"/>
              <a:ea typeface="Tahoma" panose="020B0604030504040204" pitchFamily="34" charset="0"/>
              <a:cs typeface="Tahoma" panose="020B0604030504040204" pitchFamily="34" charset="0"/>
            </a:endParaRPr>
          </a:p>
          <a:p>
            <a:pPr marL="557213" lvl="1" indent="-214313" defTabSz="342900" fontAlgn="auto">
              <a:spcAft>
                <a:spcPts val="450"/>
              </a:spcAft>
              <a:buClr>
                <a:prstClr val="white"/>
              </a:buClr>
            </a:pPr>
            <a:r>
              <a:rPr lang="en-GB" sz="1400" dirty="0">
                <a:solidFill>
                  <a:schemeClr val="tx1"/>
                </a:solidFill>
                <a:latin typeface="+mj-lt"/>
                <a:ea typeface="Tahoma" panose="020B0604030504040204" pitchFamily="34" charset="0"/>
                <a:cs typeface="Tahoma" panose="020B0604030504040204" pitchFamily="34" charset="0"/>
              </a:rPr>
              <a:t>‘[…] any </a:t>
            </a:r>
            <a:r>
              <a:rPr lang="en-GB" sz="1400" b="1" dirty="0">
                <a:solidFill>
                  <a:schemeClr val="tx1"/>
                </a:solidFill>
                <a:latin typeface="+mj-lt"/>
                <a:ea typeface="Tahoma" panose="020B0604030504040204" pitchFamily="34" charset="0"/>
                <a:cs typeface="Tahoma" panose="020B0604030504040204" pitchFamily="34" charset="0"/>
              </a:rPr>
              <a:t>information</a:t>
            </a:r>
            <a:r>
              <a:rPr lang="en-GB" sz="1400" dirty="0">
                <a:solidFill>
                  <a:schemeClr val="tx1"/>
                </a:solidFill>
                <a:latin typeface="+mj-lt"/>
                <a:ea typeface="Tahoma" panose="020B0604030504040204" pitchFamily="34" charset="0"/>
                <a:cs typeface="Tahoma" panose="020B0604030504040204" pitchFamily="34" charset="0"/>
              </a:rPr>
              <a:t> </a:t>
            </a:r>
            <a:r>
              <a:rPr lang="en-GB" sz="1400" b="1" dirty="0">
                <a:solidFill>
                  <a:schemeClr val="tx1"/>
                </a:solidFill>
                <a:latin typeface="+mj-lt"/>
                <a:ea typeface="Tahoma" panose="020B0604030504040204" pitchFamily="34" charset="0"/>
                <a:cs typeface="Tahoma" panose="020B0604030504040204" pitchFamily="34" charset="0"/>
              </a:rPr>
              <a:t>relating to </a:t>
            </a:r>
            <a:r>
              <a:rPr lang="en-GB" sz="1400" dirty="0">
                <a:solidFill>
                  <a:schemeClr val="tx1"/>
                </a:solidFill>
                <a:latin typeface="+mj-lt"/>
                <a:ea typeface="Tahoma" panose="020B0604030504040204" pitchFamily="34" charset="0"/>
                <a:cs typeface="Tahoma" panose="020B0604030504040204" pitchFamily="34" charset="0"/>
              </a:rPr>
              <a:t>an </a:t>
            </a:r>
            <a:r>
              <a:rPr lang="en-GB" sz="1400" b="1" dirty="0">
                <a:solidFill>
                  <a:schemeClr val="tx1"/>
                </a:solidFill>
                <a:latin typeface="+mj-lt"/>
                <a:ea typeface="Tahoma" panose="020B0604030504040204" pitchFamily="34" charset="0"/>
                <a:cs typeface="Tahoma" panose="020B0604030504040204" pitchFamily="34" charset="0"/>
              </a:rPr>
              <a:t>identified or identifiable natural person </a:t>
            </a:r>
            <a:r>
              <a:rPr lang="en-GB" sz="1400" dirty="0">
                <a:solidFill>
                  <a:schemeClr val="tx1"/>
                </a:solidFill>
                <a:latin typeface="+mj-lt"/>
                <a:ea typeface="Tahoma" panose="020B0604030504040204" pitchFamily="34" charset="0"/>
                <a:cs typeface="Tahoma" panose="020B0604030504040204" pitchFamily="34" charset="0"/>
              </a:rPr>
              <a:t>(‘data subject’); an identifiable natural person is one who can be identified, </a:t>
            </a:r>
            <a:r>
              <a:rPr lang="en-GB" sz="1400" b="1" dirty="0">
                <a:solidFill>
                  <a:schemeClr val="tx1"/>
                </a:solidFill>
                <a:latin typeface="+mj-lt"/>
                <a:ea typeface="Tahoma" panose="020B0604030504040204" pitchFamily="34" charset="0"/>
                <a:cs typeface="Tahoma" panose="020B0604030504040204" pitchFamily="34" charset="0"/>
              </a:rPr>
              <a:t>directly or indirectly</a:t>
            </a:r>
            <a:r>
              <a:rPr lang="en-GB" sz="1400" dirty="0">
                <a:solidFill>
                  <a:schemeClr val="tx1"/>
                </a:solidFill>
                <a:latin typeface="+mj-lt"/>
                <a:ea typeface="Tahoma" panose="020B0604030504040204" pitchFamily="34" charset="0"/>
                <a:cs typeface="Tahoma" panose="020B0604030504040204" pitchFamily="34" charset="0"/>
              </a:rPr>
              <a:t>, in particular by reference to an identifier such as a name, an identification number, location data, an online identifier or to one or more factors specific to the physical, physiological, genetic, mental, economic, cultural or social identity of that natural person.’ </a:t>
            </a:r>
          </a:p>
          <a:p>
            <a:pPr>
              <a:buClr>
                <a:prstClr val="white"/>
              </a:buClr>
            </a:pPr>
            <a:r>
              <a:rPr lang="fr-FR" sz="1400" b="1" dirty="0">
                <a:solidFill>
                  <a:schemeClr val="tx1"/>
                </a:solidFill>
                <a:latin typeface="+mj-lt"/>
                <a:ea typeface="Tahoma" panose="020B0604030504040204" pitchFamily="34" charset="0"/>
                <a:cs typeface="Tahoma" panose="020B0604030504040204" pitchFamily="34" charset="0"/>
              </a:rPr>
              <a:t>Part II — </a:t>
            </a:r>
            <a:r>
              <a:rPr lang="fr-FR" sz="1400" b="1" dirty="0" err="1">
                <a:solidFill>
                  <a:schemeClr val="tx1"/>
                </a:solidFill>
                <a:latin typeface="+mj-lt"/>
                <a:ea typeface="Tahoma" panose="020B0604030504040204" pitchFamily="34" charset="0"/>
                <a:cs typeface="Tahoma" panose="020B0604030504040204" pitchFamily="34" charset="0"/>
              </a:rPr>
              <a:t>Interpretation</a:t>
            </a:r>
            <a:r>
              <a:rPr lang="fr-FR" sz="1400" b="1" dirty="0">
                <a:solidFill>
                  <a:schemeClr val="tx1"/>
                </a:solidFill>
                <a:latin typeface="+mj-lt"/>
                <a:ea typeface="Tahoma" panose="020B0604030504040204" pitchFamily="34" charset="0"/>
                <a:cs typeface="Tahoma" panose="020B0604030504040204" pitchFamily="34" charset="0"/>
              </a:rPr>
              <a:t> Division 1 — General </a:t>
            </a:r>
            <a:r>
              <a:rPr lang="fr-FR" sz="1400" b="1" dirty="0" err="1">
                <a:solidFill>
                  <a:schemeClr val="tx1"/>
                </a:solidFill>
                <a:latin typeface="+mj-lt"/>
                <a:ea typeface="Tahoma" panose="020B0604030504040204" pitchFamily="34" charset="0"/>
                <a:cs typeface="Tahoma" panose="020B0604030504040204" pitchFamily="34" charset="0"/>
              </a:rPr>
              <a:t>Definitions</a:t>
            </a:r>
            <a:r>
              <a:rPr lang="fr-FR" sz="1400" b="1" dirty="0">
                <a:solidFill>
                  <a:schemeClr val="tx1"/>
                </a:solidFill>
                <a:latin typeface="+mj-lt"/>
                <a:ea typeface="Tahoma" panose="020B0604030504040204" pitchFamily="34" charset="0"/>
                <a:cs typeface="Tahoma" panose="020B0604030504040204" pitchFamily="34" charset="0"/>
              </a:rPr>
              <a:t> — 6 </a:t>
            </a:r>
            <a:r>
              <a:rPr lang="fr-FR" sz="1400" b="1" dirty="0" err="1">
                <a:solidFill>
                  <a:schemeClr val="tx1"/>
                </a:solidFill>
                <a:latin typeface="+mj-lt"/>
                <a:ea typeface="Tahoma" panose="020B0604030504040204" pitchFamily="34" charset="0"/>
                <a:cs typeface="Tahoma" panose="020B0604030504040204" pitchFamily="34" charset="0"/>
              </a:rPr>
              <a:t>Interpretation</a:t>
            </a:r>
            <a:r>
              <a:rPr lang="fr-FR" sz="1400" b="1" dirty="0">
                <a:solidFill>
                  <a:schemeClr val="tx1"/>
                </a:solidFill>
                <a:latin typeface="+mj-lt"/>
                <a:ea typeface="Tahoma" panose="020B0604030504040204" pitchFamily="34" charset="0"/>
                <a:cs typeface="Tahoma" panose="020B0604030504040204" pitchFamily="34" charset="0"/>
              </a:rPr>
              <a:t>.</a:t>
            </a:r>
            <a:r>
              <a:rPr lang="fr-FR" sz="1400" dirty="0">
                <a:solidFill>
                  <a:schemeClr val="tx1"/>
                </a:solidFill>
                <a:latin typeface="+mj-lt"/>
                <a:ea typeface="Tahoma" panose="020B0604030504040204" pitchFamily="34" charset="0"/>
                <a:cs typeface="Tahoma" panose="020B0604030504040204" pitchFamily="34" charset="0"/>
              </a:rPr>
              <a:t> </a:t>
            </a:r>
            <a:r>
              <a:rPr lang="en-AU" sz="1400" dirty="0">
                <a:solidFill>
                  <a:schemeClr val="tx1"/>
                </a:solidFill>
                <a:latin typeface="+mj-lt"/>
                <a:ea typeface="Tahoma" panose="020B0604030504040204" pitchFamily="34" charset="0"/>
                <a:cs typeface="Tahoma" panose="020B0604030504040204" pitchFamily="34" charset="0"/>
              </a:rPr>
              <a:t>Personal information is defined as ‘information or an opinion </a:t>
            </a:r>
            <a:r>
              <a:rPr lang="en-AU" sz="1400" b="1" dirty="0">
                <a:solidFill>
                  <a:schemeClr val="tx1"/>
                </a:solidFill>
                <a:latin typeface="+mj-lt"/>
                <a:ea typeface="Tahoma" panose="020B0604030504040204" pitchFamily="34" charset="0"/>
                <a:cs typeface="Tahoma" panose="020B0604030504040204" pitchFamily="34" charset="0"/>
              </a:rPr>
              <a:t>about</a:t>
            </a:r>
            <a:r>
              <a:rPr lang="en-AU" sz="1400" dirty="0">
                <a:solidFill>
                  <a:schemeClr val="tx1"/>
                </a:solidFill>
                <a:latin typeface="+mj-lt"/>
                <a:ea typeface="Tahoma" panose="020B0604030504040204" pitchFamily="34" charset="0"/>
                <a:cs typeface="Tahoma" panose="020B0604030504040204" pitchFamily="34" charset="0"/>
              </a:rPr>
              <a:t> an identified individual, or an individual who is reasonably identifiable: (a) whether the information or opinion is true or not; and (b) whether the information or opinion is recorded in a material form or not</a:t>
            </a:r>
            <a:r>
              <a:rPr lang="en-AU" sz="1400" dirty="0" smtClean="0">
                <a:solidFill>
                  <a:schemeClr val="tx1"/>
                </a:solidFill>
                <a:latin typeface="+mj-lt"/>
                <a:ea typeface="Tahoma" panose="020B0604030504040204" pitchFamily="34" charset="0"/>
                <a:cs typeface="Tahoma" panose="020B0604030504040204" pitchFamily="34" charset="0"/>
              </a:rPr>
              <a:t>.’</a:t>
            </a:r>
            <a:endParaRPr lang="en-AU" sz="1400" dirty="0">
              <a:solidFill>
                <a:schemeClr val="tx1"/>
              </a:solidFill>
              <a:latin typeface="+mj-lt"/>
              <a:ea typeface="Tahoma" panose="020B0604030504040204" pitchFamily="34" charset="0"/>
              <a:cs typeface="Tahoma" panose="020B0604030504040204" pitchFamily="34" charset="0"/>
            </a:endParaRPr>
          </a:p>
        </p:txBody>
      </p:sp>
      <p:sp>
        <p:nvSpPr>
          <p:cNvPr id="2" name="TextBox 1"/>
          <p:cNvSpPr txBox="1"/>
          <p:nvPr/>
        </p:nvSpPr>
        <p:spPr>
          <a:xfrm>
            <a:off x="683568" y="5373216"/>
            <a:ext cx="7776864" cy="830997"/>
          </a:xfrm>
          <a:prstGeom prst="rect">
            <a:avLst/>
          </a:prstGeom>
          <a:noFill/>
        </p:spPr>
        <p:txBody>
          <a:bodyPr wrap="square" rtlCol="0">
            <a:spAutoFit/>
          </a:bodyPr>
          <a:lstStyle/>
          <a:p>
            <a:pPr algn="ctr"/>
            <a:r>
              <a:rPr lang="en-AU" sz="1600" b="1" dirty="0">
                <a:solidFill>
                  <a:schemeClr val="bg1"/>
                </a:solidFill>
                <a:latin typeface="+mj-lt"/>
                <a:ea typeface="Tahoma" panose="020B0604030504040204" pitchFamily="34" charset="0"/>
                <a:cs typeface="Tahoma" panose="020B0604030504040204" pitchFamily="34" charset="0"/>
              </a:rPr>
              <a:t>In Privacy Commissioner v Telstra (2017) the Full Federal Court accepted a definition which required a closer link between the information and the individual than is required under European </a:t>
            </a:r>
            <a:r>
              <a:rPr lang="en-AU" sz="1600" b="1" dirty="0" smtClean="0">
                <a:solidFill>
                  <a:schemeClr val="bg1"/>
                </a:solidFill>
                <a:latin typeface="+mj-lt"/>
                <a:ea typeface="Tahoma" panose="020B0604030504040204" pitchFamily="34" charset="0"/>
                <a:cs typeface="Tahoma" panose="020B0604030504040204" pitchFamily="34" charset="0"/>
              </a:rPr>
              <a:t>law</a:t>
            </a:r>
            <a:endParaRPr lang="en-AU" sz="1600" b="1" dirty="0">
              <a:solidFill>
                <a:schemeClr val="bg1"/>
              </a:solidFill>
              <a:latin typeface="+mj-lt"/>
              <a:ea typeface="Tahoma" panose="020B0604030504040204" pitchFamily="34" charset="0"/>
              <a:cs typeface="Tahoma" panose="020B0604030504040204" pitchFamily="34" charset="0"/>
            </a:endParaRP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359024" y="1124744"/>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 v GDPR PERSONAL DATA</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4747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2132856"/>
            <a:ext cx="7522869" cy="3662972"/>
          </a:xfrm>
        </p:spPr>
        <p:txBody>
          <a:bodyPr anchor="t">
            <a:normAutofit fontScale="47500" lnSpcReduction="20000"/>
          </a:bodyPr>
          <a:lstStyle/>
          <a:p>
            <a:pPr marL="0" indent="0" algn="just">
              <a:buNone/>
            </a:pPr>
            <a:r>
              <a:rPr lang="en-GB" b="1" dirty="0">
                <a:ea typeface="Tahoma" panose="020B0604030504040204" pitchFamily="34" charset="0"/>
                <a:cs typeface="Tahoma" panose="020B0604030504040204" pitchFamily="34" charset="0"/>
              </a:rPr>
              <a:t>Article 4(1). ‘[…] </a:t>
            </a:r>
            <a:r>
              <a:rPr lang="en-US" b="1" dirty="0">
                <a:ea typeface="Tahoma" panose="020B0604030504040204" pitchFamily="34" charset="0"/>
                <a:cs typeface="Tahoma" panose="020B0604030504040204" pitchFamily="34" charset="0"/>
              </a:rPr>
              <a:t>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 </a:t>
            </a:r>
          </a:p>
          <a:p>
            <a:pPr algn="just"/>
            <a:r>
              <a:rPr lang="en-GB" dirty="0">
                <a:ea typeface="Tahoma" panose="020B0604030504040204" pitchFamily="34" charset="0"/>
                <a:cs typeface="Tahoma" panose="020B0604030504040204" pitchFamily="34" charset="0"/>
              </a:rPr>
              <a:t>‘[P]</a:t>
            </a:r>
            <a:r>
              <a:rPr lang="en-GB" dirty="0" err="1">
                <a:ea typeface="Tahoma" panose="020B0604030504040204" pitchFamily="34" charset="0"/>
                <a:cs typeface="Tahoma" panose="020B0604030504040204" pitchFamily="34" charset="0"/>
              </a:rPr>
              <a:t>seudonymisation</a:t>
            </a:r>
            <a:r>
              <a:rPr lang="en-GB" dirty="0">
                <a:ea typeface="Tahoma" panose="020B0604030504040204" pitchFamily="34" charset="0"/>
                <a:cs typeface="Tahoma" panose="020B0604030504040204" pitchFamily="34" charset="0"/>
              </a:rPr>
              <a:t>’ is defined in Article 4(5) GDPR to mean, </a:t>
            </a:r>
            <a:endParaRPr lang="nl-BE" dirty="0">
              <a:ea typeface="Tahoma" panose="020B0604030504040204" pitchFamily="34" charset="0"/>
              <a:cs typeface="Tahoma" panose="020B0604030504040204" pitchFamily="34" charset="0"/>
            </a:endParaRPr>
          </a:p>
          <a:p>
            <a:pPr lvl="1" algn="just"/>
            <a:r>
              <a:rPr lang="en-GB" dirty="0">
                <a:ea typeface="Tahoma" panose="020B0604030504040204" pitchFamily="34" charset="0"/>
                <a:cs typeface="Tahoma" panose="020B0604030504040204" pitchFamily="34" charset="0"/>
              </a:rPr>
              <a:t>‘[…] the processing of personal data in such a manner that the personal data can no longer be attributed to a specific data subject without the use of additional information, provided that such additional information is kept separately and is subject to technical and organisational measures to ensure that the personal data are not attributed to an identified or identifiable natural person’.</a:t>
            </a:r>
          </a:p>
          <a:p>
            <a:pPr algn="just"/>
            <a:r>
              <a:rPr lang="en-GB" dirty="0">
                <a:ea typeface="Tahoma" panose="020B0604030504040204" pitchFamily="34" charset="0"/>
                <a:cs typeface="Tahoma" panose="020B0604030504040204" pitchFamily="34" charset="0"/>
              </a:rPr>
              <a:t>Recital 26 GDPR specifies that in order to determine whether a natural person is identifiable,</a:t>
            </a:r>
            <a:endParaRPr lang="nl-BE" dirty="0">
              <a:ea typeface="Tahoma" panose="020B0604030504040204" pitchFamily="34" charset="0"/>
              <a:cs typeface="Tahoma" panose="020B0604030504040204" pitchFamily="34" charset="0"/>
            </a:endParaRPr>
          </a:p>
          <a:p>
            <a:pPr lvl="1" algn="just"/>
            <a:r>
              <a:rPr lang="en-GB" dirty="0">
                <a:ea typeface="Tahoma" panose="020B0604030504040204" pitchFamily="34" charset="0"/>
                <a:cs typeface="Tahoma" panose="020B0604030504040204" pitchFamily="34" charset="0"/>
              </a:rPr>
              <a:t>‘[…] account should be taken of all the means </a:t>
            </a:r>
            <a:r>
              <a:rPr lang="en-GB" b="1" dirty="0">
                <a:ea typeface="Tahoma" panose="020B0604030504040204" pitchFamily="34" charset="0"/>
                <a:cs typeface="Tahoma" panose="020B0604030504040204" pitchFamily="34" charset="0"/>
              </a:rPr>
              <a:t>reasonably likely </a:t>
            </a:r>
            <a:r>
              <a:rPr lang="en-GB" dirty="0">
                <a:ea typeface="Tahoma" panose="020B0604030504040204" pitchFamily="34" charset="0"/>
                <a:cs typeface="Tahoma" panose="020B0604030504040204" pitchFamily="34" charset="0"/>
              </a:rPr>
              <a:t>to be used, such as </a:t>
            </a:r>
            <a:r>
              <a:rPr lang="en-GB" b="1" dirty="0">
                <a:ea typeface="Tahoma" panose="020B0604030504040204" pitchFamily="34" charset="0"/>
                <a:cs typeface="Tahoma" panose="020B0604030504040204" pitchFamily="34" charset="0"/>
              </a:rPr>
              <a:t>singling out</a:t>
            </a:r>
            <a:r>
              <a:rPr lang="en-GB" dirty="0">
                <a:ea typeface="Tahoma" panose="020B0604030504040204" pitchFamily="34" charset="0"/>
                <a:cs typeface="Tahoma" panose="020B0604030504040204" pitchFamily="34" charset="0"/>
              </a:rPr>
              <a:t>, either by the controller or by another person to identify the natural person directly or indirectly. To ascertain whether means are reasonably likely to be used to identify the natural person, account should be taken of </a:t>
            </a:r>
            <a:r>
              <a:rPr lang="en-GB" b="1" dirty="0">
                <a:ea typeface="Tahoma" panose="020B0604030504040204" pitchFamily="34" charset="0"/>
                <a:cs typeface="Tahoma" panose="020B0604030504040204" pitchFamily="34" charset="0"/>
              </a:rPr>
              <a:t>all objective factors</a:t>
            </a:r>
            <a:r>
              <a:rPr lang="en-GB" dirty="0">
                <a:ea typeface="Tahoma" panose="020B0604030504040204" pitchFamily="34" charset="0"/>
                <a:cs typeface="Tahoma" panose="020B0604030504040204" pitchFamily="34" charset="0"/>
              </a:rPr>
              <a:t>, such as the </a:t>
            </a:r>
            <a:r>
              <a:rPr lang="en-GB" b="1" dirty="0">
                <a:ea typeface="Tahoma" panose="020B0604030504040204" pitchFamily="34" charset="0"/>
                <a:cs typeface="Tahoma" panose="020B0604030504040204" pitchFamily="34" charset="0"/>
              </a:rPr>
              <a:t>costs of and the amount of time </a:t>
            </a:r>
            <a:r>
              <a:rPr lang="en-GB" dirty="0">
                <a:ea typeface="Tahoma" panose="020B0604030504040204" pitchFamily="34" charset="0"/>
                <a:cs typeface="Tahoma" panose="020B0604030504040204" pitchFamily="34" charset="0"/>
              </a:rPr>
              <a:t>required for identification, taking into consideration the available technology at the time of the processing and technological developments.’ </a:t>
            </a:r>
            <a:r>
              <a:rPr lang="en-GB" b="1" dirty="0">
                <a:ea typeface="Tahoma" panose="020B0604030504040204" pitchFamily="34" charset="0"/>
                <a:cs typeface="Tahoma" panose="020B0604030504040204" pitchFamily="34" charset="0"/>
              </a:rPr>
              <a:t>See: Case C-582/14, </a:t>
            </a:r>
            <a:r>
              <a:rPr lang="en-GB" b="1" i="1" dirty="0" err="1">
                <a:ea typeface="Tahoma" panose="020B0604030504040204" pitchFamily="34" charset="0"/>
                <a:cs typeface="Tahoma" panose="020B0604030504040204" pitchFamily="34" charset="0"/>
              </a:rPr>
              <a:t>Breyer</a:t>
            </a:r>
            <a:r>
              <a:rPr lang="en-GB" b="1" dirty="0">
                <a:ea typeface="Tahoma" panose="020B0604030504040204" pitchFamily="34" charset="0"/>
                <a:cs typeface="Tahoma" panose="020B0604030504040204" pitchFamily="34" charset="0"/>
              </a:rPr>
              <a:t>, ECLI: EU:C:2016:779.</a:t>
            </a:r>
            <a:endParaRPr lang="nl-BE" b="1" dirty="0">
              <a:ea typeface="Tahoma" panose="020B0604030504040204" pitchFamily="34" charset="0"/>
              <a:cs typeface="Tahoma" panose="020B0604030504040204" pitchFamily="34" charset="0"/>
            </a:endParaRPr>
          </a:p>
          <a:p>
            <a:pPr algn="just"/>
            <a:endParaRPr lang="nl-BE" dirty="0">
              <a:ea typeface="Tahoma" panose="020B0604030504040204" pitchFamily="34" charset="0"/>
              <a:cs typeface="Tahoma" panose="020B0604030504040204" pitchFamily="34" charset="0"/>
            </a:endParaRPr>
          </a:p>
          <a:p>
            <a:pPr lvl="1" algn="just"/>
            <a:endParaRPr lang="en-GB" dirty="0">
              <a:ea typeface="Tahoma" panose="020B0604030504040204" pitchFamily="34" charset="0"/>
              <a:cs typeface="Tahoma" panose="020B0604030504040204" pitchFamily="34" charset="0"/>
            </a:endParaRP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INFORMATION v GDPR PERSONAL DATA</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552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395536" y="2132856"/>
            <a:ext cx="8240713" cy="3817143"/>
          </a:xfrm>
        </p:spPr>
        <p:txBody>
          <a:bodyPr/>
          <a:lstStyle/>
          <a:p>
            <a:pPr marL="0" indent="0">
              <a:buNone/>
            </a:pPr>
            <a:r>
              <a:rPr lang="en-AU" altLang="en-US" sz="1800" b="1" dirty="0">
                <a:latin typeface="Tahoma" panose="020B0604030504040204" pitchFamily="34" charset="0"/>
                <a:ea typeface="Tahoma" panose="020B0604030504040204" pitchFamily="34" charset="0"/>
                <a:cs typeface="Tahoma" panose="020B0604030504040204" pitchFamily="34" charset="0"/>
              </a:rPr>
              <a:t>California Consumer Privacy Act 2019 (</a:t>
            </a:r>
            <a:r>
              <a:rPr lang="en-AU" altLang="en-US" sz="1800" b="1" dirty="0" err="1">
                <a:latin typeface="Tahoma" panose="020B0604030504040204" pitchFamily="34" charset="0"/>
                <a:ea typeface="Tahoma" panose="020B0604030504040204" pitchFamily="34" charset="0"/>
                <a:cs typeface="Tahoma" panose="020B0604030504040204" pitchFamily="34" charset="0"/>
              </a:rPr>
              <a:t>ss</a:t>
            </a:r>
            <a:r>
              <a:rPr lang="en-AU" altLang="en-US" sz="1800" b="1" dirty="0">
                <a:latin typeface="Tahoma" panose="020B0604030504040204" pitchFamily="34" charset="0"/>
                <a:ea typeface="Tahoma" panose="020B0604030504040204" pitchFamily="34" charset="0"/>
                <a:cs typeface="Tahoma" panose="020B0604030504040204" pitchFamily="34" charset="0"/>
              </a:rPr>
              <a:t> 1798.140 (o))</a:t>
            </a:r>
          </a:p>
          <a:p>
            <a:r>
              <a:rPr lang="en-AU" altLang="en-US" sz="1800" dirty="0" smtClean="0">
                <a:latin typeface="Tahoma" panose="020B0604030504040204" pitchFamily="34" charset="0"/>
                <a:ea typeface="Tahoma" panose="020B0604030504040204" pitchFamily="34" charset="0"/>
                <a:cs typeface="Tahoma" panose="020B0604030504040204" pitchFamily="34" charset="0"/>
              </a:rPr>
              <a:t>(1) </a:t>
            </a:r>
            <a:r>
              <a:rPr lang="en-AU" altLang="en-US" sz="1800" dirty="0">
                <a:latin typeface="Tahoma" panose="020B0604030504040204" pitchFamily="34" charset="0"/>
                <a:ea typeface="Tahoma" panose="020B0604030504040204" pitchFamily="34" charset="0"/>
                <a:cs typeface="Tahoma" panose="020B0604030504040204" pitchFamily="34" charset="0"/>
              </a:rPr>
              <a:t> “Personal information” means information that identifies, relates to, describes, is reasonably capable of being associated with, or could reasonably be linked, directly or indirectly, with a particular consumer or household. Personal information includes, but is not limited to, the following if it identifies, relates to, describes, is reasonably capable of being associated with, or could be reasonably linked, directly or indirectly, with a particular consumer or household</a:t>
            </a:r>
            <a:r>
              <a:rPr lang="en-AU" altLang="en-US" sz="1800" dirty="0" smtClean="0">
                <a:latin typeface="Tahoma" panose="020B0604030504040204" pitchFamily="34" charset="0"/>
                <a:ea typeface="Tahoma" panose="020B0604030504040204" pitchFamily="34" charset="0"/>
                <a:cs typeface="Tahoma" panose="020B0604030504040204" pitchFamily="34" charset="0"/>
              </a:rPr>
              <a:t>:</a:t>
            </a:r>
            <a:br>
              <a:rPr lang="en-AU" altLang="en-US" sz="1800" dirty="0" smtClean="0">
                <a:latin typeface="Tahoma" panose="020B0604030504040204" pitchFamily="34" charset="0"/>
                <a:ea typeface="Tahoma" panose="020B0604030504040204" pitchFamily="34" charset="0"/>
                <a:cs typeface="Tahoma" panose="020B0604030504040204" pitchFamily="34" charset="0"/>
              </a:rPr>
            </a:br>
            <a:endParaRPr lang="en-AU" altLang="en-US" sz="1800" dirty="0" smtClean="0">
              <a:latin typeface="Tahoma" panose="020B0604030504040204" pitchFamily="34" charset="0"/>
              <a:ea typeface="Tahoma" panose="020B0604030504040204" pitchFamily="34" charset="0"/>
              <a:cs typeface="Tahoma" panose="020B0604030504040204" pitchFamily="34" charset="0"/>
            </a:endParaRPr>
          </a:p>
          <a:p>
            <a:r>
              <a:rPr lang="en-AU" altLang="en-US" sz="1800" dirty="0" smtClean="0">
                <a:latin typeface="Tahoma" panose="020B0604030504040204" pitchFamily="34" charset="0"/>
                <a:ea typeface="Tahoma" panose="020B0604030504040204" pitchFamily="34" charset="0"/>
                <a:cs typeface="Tahoma" panose="020B0604030504040204" pitchFamily="34" charset="0"/>
              </a:rPr>
              <a:t>(A</a:t>
            </a:r>
            <a:r>
              <a:rPr lang="en-AU" altLang="en-US" sz="1800" dirty="0">
                <a:latin typeface="Tahoma" panose="020B0604030504040204" pitchFamily="34" charset="0"/>
                <a:ea typeface="Tahoma" panose="020B0604030504040204" pitchFamily="34" charset="0"/>
                <a:cs typeface="Tahoma" panose="020B0604030504040204" pitchFamily="34" charset="0"/>
              </a:rPr>
              <a:t>) Identifiers such as a real name, alias, postal address, unique personal identifier, online identifier, internet protocol address, email address, account name, social security number, driver’s license number, passport number, or other similar identifiers.</a:t>
            </a:r>
            <a:endParaRPr lang="en-AU" altLang="en-US" sz="18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57176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2204864"/>
            <a:ext cx="8240713" cy="3817143"/>
          </a:xfrm>
        </p:spPr>
        <p:txBody>
          <a:bodyPr/>
          <a:lstStyle/>
          <a:p>
            <a:pPr marL="0" indent="0">
              <a:buNone/>
            </a:pPr>
            <a:r>
              <a:rPr lang="en-AU" altLang="en-US" sz="1800" b="1" dirty="0">
                <a:latin typeface="Tahoma" panose="020B0604030504040204" pitchFamily="34" charset="0"/>
                <a:ea typeface="Tahoma" panose="020B0604030504040204" pitchFamily="34" charset="0"/>
                <a:cs typeface="Tahoma" panose="020B0604030504040204" pitchFamily="34" charset="0"/>
              </a:rPr>
              <a:t>California Consumer Privacy Act 2019 (</a:t>
            </a:r>
            <a:r>
              <a:rPr lang="en-AU" altLang="en-US" sz="1800" b="1" dirty="0" err="1">
                <a:latin typeface="Tahoma" panose="020B0604030504040204" pitchFamily="34" charset="0"/>
                <a:ea typeface="Tahoma" panose="020B0604030504040204" pitchFamily="34" charset="0"/>
                <a:cs typeface="Tahoma" panose="020B0604030504040204" pitchFamily="34" charset="0"/>
              </a:rPr>
              <a:t>ss</a:t>
            </a:r>
            <a:r>
              <a:rPr lang="en-AU" altLang="en-US" sz="1800" b="1" dirty="0">
                <a:latin typeface="Tahoma" panose="020B0604030504040204" pitchFamily="34" charset="0"/>
                <a:ea typeface="Tahoma" panose="020B0604030504040204" pitchFamily="34" charset="0"/>
                <a:cs typeface="Tahoma" panose="020B0604030504040204" pitchFamily="34" charset="0"/>
              </a:rPr>
              <a:t> 1798.140 (o</a:t>
            </a:r>
            <a:r>
              <a:rPr lang="en-AU" altLang="en-US" sz="1800" b="1" dirty="0" smtClean="0">
                <a:latin typeface="Tahoma" panose="020B0604030504040204" pitchFamily="34" charset="0"/>
                <a:ea typeface="Tahoma" panose="020B0604030504040204" pitchFamily="34" charset="0"/>
                <a:cs typeface="Tahoma" panose="020B0604030504040204" pitchFamily="34" charset="0"/>
              </a:rPr>
              <a:t>))</a:t>
            </a:r>
            <a:endParaRPr lang="en-AU" altLang="en-US" sz="1800" dirty="0" smtClean="0"/>
          </a:p>
          <a:p>
            <a:r>
              <a:rPr lang="en-AU" altLang="en-US" sz="1800" dirty="0" smtClean="0"/>
              <a:t>“</a:t>
            </a:r>
            <a:r>
              <a:rPr lang="en-AU" altLang="en-US" sz="1800" dirty="0" err="1"/>
              <a:t>Deidentified</a:t>
            </a:r>
            <a:r>
              <a:rPr lang="en-AU" altLang="en-US" sz="1800" dirty="0"/>
              <a:t>” means information that cannot reasonably identify, relate to, describe, be capable of being associated with, or be linked, directly or indirectly, to a particular consumer, provided that a business that uses </a:t>
            </a:r>
            <a:r>
              <a:rPr lang="en-AU" altLang="en-US" sz="1800" dirty="0" err="1"/>
              <a:t>deidentified</a:t>
            </a:r>
            <a:r>
              <a:rPr lang="en-AU" altLang="en-US" sz="1800" dirty="0"/>
              <a:t> information:  </a:t>
            </a:r>
            <a:endParaRPr lang="en-AU" altLang="en-US" sz="1800" dirty="0" smtClean="0"/>
          </a:p>
          <a:p>
            <a:pPr lvl="1"/>
            <a:r>
              <a:rPr lang="en-AU" altLang="en-US" sz="1400" dirty="0" smtClean="0"/>
              <a:t>(</a:t>
            </a:r>
            <a:r>
              <a:rPr lang="en-AU" altLang="en-US" sz="1400" dirty="0"/>
              <a:t>1) Has implemented technical safeguards that prohibit </a:t>
            </a:r>
            <a:r>
              <a:rPr lang="en-AU" altLang="en-US" sz="1400" dirty="0" err="1"/>
              <a:t>reidentification</a:t>
            </a:r>
            <a:r>
              <a:rPr lang="en-AU" altLang="en-US" sz="1400" dirty="0"/>
              <a:t> of the consumer to whom the information may pertain.  </a:t>
            </a:r>
            <a:endParaRPr lang="en-AU" altLang="en-US" sz="1400" dirty="0" smtClean="0"/>
          </a:p>
          <a:p>
            <a:pPr lvl="1"/>
            <a:r>
              <a:rPr lang="en-AU" altLang="en-US" sz="1400" dirty="0" smtClean="0"/>
              <a:t>(</a:t>
            </a:r>
            <a:r>
              <a:rPr lang="en-AU" altLang="en-US" sz="1400" dirty="0"/>
              <a:t>2) Has implemented business processes that specifically prohibit </a:t>
            </a:r>
            <a:r>
              <a:rPr lang="en-AU" altLang="en-US" sz="1400" dirty="0" err="1"/>
              <a:t>reidentification</a:t>
            </a:r>
            <a:r>
              <a:rPr lang="en-AU" altLang="en-US" sz="1400" dirty="0"/>
              <a:t> of the information.  </a:t>
            </a:r>
            <a:endParaRPr lang="en-AU" altLang="en-US" sz="1400" dirty="0" smtClean="0"/>
          </a:p>
          <a:p>
            <a:pPr lvl="1"/>
            <a:r>
              <a:rPr lang="en-AU" altLang="en-US" sz="1400" dirty="0" smtClean="0"/>
              <a:t>(</a:t>
            </a:r>
            <a:r>
              <a:rPr lang="en-AU" altLang="en-US" sz="1400" dirty="0"/>
              <a:t>3) Has implemented business processes to prevent inadvertent release of </a:t>
            </a:r>
            <a:r>
              <a:rPr lang="en-AU" altLang="en-US" sz="1400" dirty="0" err="1"/>
              <a:t>deidentified</a:t>
            </a:r>
            <a:r>
              <a:rPr lang="en-AU" altLang="en-US" sz="1400" dirty="0"/>
              <a:t> information.  </a:t>
            </a:r>
            <a:endParaRPr lang="en-AU" altLang="en-US" sz="1400" dirty="0" smtClean="0"/>
          </a:p>
          <a:p>
            <a:pPr lvl="1"/>
            <a:r>
              <a:rPr lang="en-AU" altLang="en-US" sz="1400" dirty="0" smtClean="0"/>
              <a:t>(</a:t>
            </a:r>
            <a:r>
              <a:rPr lang="en-AU" altLang="en-US" sz="1400" dirty="0"/>
              <a:t>4) Makes no attempt to </a:t>
            </a:r>
            <a:r>
              <a:rPr lang="en-AU" altLang="en-US" sz="1400" dirty="0" err="1"/>
              <a:t>reidentify</a:t>
            </a:r>
            <a:r>
              <a:rPr lang="en-AU" altLang="en-US" sz="1400" dirty="0"/>
              <a:t> the information.</a:t>
            </a:r>
            <a:endParaRPr lang="en-AU" altLang="en-US" sz="1400" dirty="0" smtClean="0"/>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47195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34CA36-D69E-4844-9481-DB40C49806BA}"/>
              </a:ext>
            </a:extLst>
          </p:cNvPr>
          <p:cNvSpPr txBox="1"/>
          <p:nvPr/>
        </p:nvSpPr>
        <p:spPr>
          <a:xfrm>
            <a:off x="351281" y="2179933"/>
            <a:ext cx="8469191" cy="3193182"/>
          </a:xfrm>
          <a:prstGeom prst="rect">
            <a:avLst/>
          </a:prstGeom>
          <a:noFill/>
        </p:spPr>
        <p:txBody>
          <a:bodyPr wrap="square" rtlCol="0">
            <a:spAutoFit/>
          </a:bodyPr>
          <a:lstStyle/>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16: </a:t>
            </a:r>
            <a:r>
              <a:rPr lang="en-AU" altLang="en-US" sz="2000" dirty="0">
                <a:latin typeface="+mj-lt"/>
                <a:ea typeface="Tahoma" panose="020B0604030504040204" pitchFamily="34" charset="0"/>
                <a:cs typeface="Tahoma" panose="020B0604030504040204" pitchFamily="34" charset="0"/>
              </a:rPr>
              <a:t>Strengthen protections in the Privacy Act </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16(a) Update ‘personal information’ definition</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16(b) Strengthen notification requirements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16(c) Strengthen consent requirements and pro-consumer defaults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16(d) Enable the erasure of personal information</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16(e) Introduce direct rights of action for individuals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16(f) Higher penalties for breach of the Privacy Act</a:t>
            </a:r>
          </a:p>
          <a:p>
            <a:pPr marL="685800" lvl="2" defTabSz="685800" fontAlgn="auto">
              <a:spcBef>
                <a:spcPts val="0"/>
              </a:spcBef>
              <a:spcAft>
                <a:spcPts val="0"/>
              </a:spcAft>
              <a:defRPr/>
            </a:pPr>
            <a:endParaRPr lang="en-AU" altLang="en-US" sz="1350" dirty="0">
              <a:latin typeface="+mj-lt"/>
              <a:ea typeface="Tahoma" panose="020B0604030504040204" pitchFamily="34" charset="0"/>
              <a:cs typeface="Tahoma" panose="020B0604030504040204" pitchFamily="34" charset="0"/>
            </a:endParaRP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17: </a:t>
            </a:r>
            <a:r>
              <a:rPr lang="en-AU" altLang="en-US" sz="2000" dirty="0">
                <a:latin typeface="+mj-lt"/>
                <a:ea typeface="Tahoma" panose="020B0604030504040204" pitchFamily="34" charset="0"/>
                <a:cs typeface="Tahoma" panose="020B0604030504040204" pitchFamily="34" charset="0"/>
              </a:rPr>
              <a:t>Broader reform of Australian privacy law </a:t>
            </a: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18: </a:t>
            </a:r>
            <a:r>
              <a:rPr lang="en-AU" altLang="en-US" sz="2000" dirty="0">
                <a:latin typeface="+mj-lt"/>
                <a:ea typeface="Tahoma" panose="020B0604030504040204" pitchFamily="34" charset="0"/>
                <a:cs typeface="Tahoma" panose="020B0604030504040204" pitchFamily="34" charset="0"/>
              </a:rPr>
              <a:t>OAIC privacy code for digital platforms </a:t>
            </a: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19: </a:t>
            </a:r>
            <a:r>
              <a:rPr lang="en-AU" altLang="en-US" sz="2000" dirty="0">
                <a:latin typeface="+mj-lt"/>
                <a:ea typeface="Tahoma" panose="020B0604030504040204" pitchFamily="34" charset="0"/>
                <a:cs typeface="Tahoma" panose="020B0604030504040204" pitchFamily="34" charset="0"/>
              </a:rPr>
              <a:t>Statutory tort for serious invasions of privacy </a:t>
            </a:r>
          </a:p>
        </p:txBody>
      </p:sp>
      <p:sp>
        <p:nvSpPr>
          <p:cNvPr id="5"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283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
                                            <p:txEl>
                                              <p:pRg st="1" end="1"/>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2">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D83902-ED64-A444-AF20-48BCDB0D5504}"/>
              </a:ext>
            </a:extLst>
          </p:cNvPr>
          <p:cNvPicPr>
            <a:picLocks noChangeAspect="1"/>
          </p:cNvPicPr>
          <p:nvPr/>
        </p:nvPicPr>
        <p:blipFill>
          <a:blip r:embed="rId3"/>
          <a:stretch>
            <a:fillRect/>
          </a:stretch>
        </p:blipFill>
        <p:spPr>
          <a:xfrm>
            <a:off x="1691680" y="1981537"/>
            <a:ext cx="5561212" cy="4237511"/>
          </a:xfrm>
          <a:prstGeom prst="rect">
            <a:avLst/>
          </a:prstGeom>
        </p:spPr>
      </p:pic>
      <p:sp>
        <p:nvSpPr>
          <p:cNvPr id="6" name="5-Point Star 5"/>
          <p:cNvSpPr/>
          <p:nvPr/>
        </p:nvSpPr>
        <p:spPr>
          <a:xfrm>
            <a:off x="1403648" y="4869160"/>
            <a:ext cx="216024" cy="21602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98607"/>
            <a:ext cx="9102393" cy="3823727"/>
          </a:xfrm>
          <a:prstGeom prst="rect">
            <a:avLst/>
          </a:prstGeom>
          <a:ln>
            <a:solidFill>
              <a:schemeClr val="bg1"/>
            </a:solidFill>
          </a:ln>
        </p:spPr>
      </p:pic>
    </p:spTree>
    <p:extLst>
      <p:ext uri="{BB962C8B-B14F-4D97-AF65-F5344CB8AC3E}">
        <p14:creationId xmlns:p14="http://schemas.microsoft.com/office/powerpoint/2010/main" val="26521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1547664" y="2629490"/>
            <a:ext cx="6022873" cy="1519590"/>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Should we reform the definition of personal information in Australia?</a:t>
            </a:r>
            <a:endParaRPr lang="nl-BE"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458339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07504" y="2132856"/>
            <a:ext cx="8850558" cy="403244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ea typeface="Tahoma" panose="020B0604030504040204" pitchFamily="34" charset="0"/>
                <a:cs typeface="Tahoma" panose="020B0604030504040204" pitchFamily="34" charset="0"/>
              </a:rPr>
              <a:t>Section </a:t>
            </a:r>
            <a:r>
              <a:rPr lang="en-GB" sz="1600" dirty="0">
                <a:ea typeface="Tahoma" panose="020B0604030504040204" pitchFamily="34" charset="0"/>
                <a:cs typeface="Tahoma" panose="020B0604030504040204" pitchFamily="34" charset="0"/>
              </a:rPr>
              <a:t>6 of the </a:t>
            </a:r>
            <a:r>
              <a:rPr lang="en-GB" sz="1600" dirty="0" smtClean="0">
                <a:ea typeface="Tahoma" panose="020B0604030504040204" pitchFamily="34" charset="0"/>
                <a:cs typeface="Tahoma" panose="020B0604030504040204" pitchFamily="34" charset="0"/>
              </a:rPr>
              <a:t>Privacy Act – </a:t>
            </a:r>
            <a:r>
              <a:rPr lang="en-AU" sz="1600" dirty="0" smtClean="0">
                <a:ea typeface="Tahoma" panose="020B0604030504040204" pitchFamily="34" charset="0"/>
                <a:cs typeface="Tahoma" panose="020B0604030504040204" pitchFamily="34" charset="0"/>
              </a:rPr>
              <a:t>The Act states that sensitive information means: (a) information or an opinion about an individual’s: (i) racial or ethnic origin; or (ii) political opinions; or (iii) membership of a political association; or (iv) religious beliefs or affiliations; or (v) philosophical beliefs; or (vi) membership of a professional or trade association; or (vii) membership of a trade union; or (viii) sexual orientation or practices; or (ix) criminal record; that is also personal information; or (b) health information about an individual; or (c) genetic information about an individual that is not otherwise health information; or (d) biometric information that is to be used for the purpose of automated biometric verification or biometric identification; or (e) biometric templates.</a:t>
            </a:r>
            <a:endParaRPr lang="en-IE" sz="1600" dirty="0" smtClean="0">
              <a:latin typeface="+mj-lt"/>
              <a:ea typeface="Tahoma" panose="020B0604030504040204" pitchFamily="34" charset="0"/>
              <a:cs typeface="Tahoma" panose="020B0604030504040204" pitchFamily="34" charset="0"/>
            </a:endParaRPr>
          </a:p>
          <a:p>
            <a:pPr marL="228600" lvl="2">
              <a:spcBef>
                <a:spcPts val="1000"/>
              </a:spcBef>
              <a:buSzPct val="110000"/>
            </a:pPr>
            <a:r>
              <a:rPr lang="en-IE" sz="1600" dirty="0">
                <a:ea typeface="Tahoma" panose="020B0604030504040204" pitchFamily="34" charset="0"/>
                <a:cs typeface="Tahoma" panose="020B0604030504040204" pitchFamily="34" charset="0"/>
              </a:rPr>
              <a:t>Article 9(1) GDPR – ‘[p]</a:t>
            </a:r>
            <a:r>
              <a:rPr lang="en-IE" sz="1600" dirty="0" err="1">
                <a:ea typeface="Tahoma" panose="020B0604030504040204" pitchFamily="34" charset="0"/>
                <a:cs typeface="Tahoma" panose="020B0604030504040204" pitchFamily="34" charset="0"/>
              </a:rPr>
              <a:t>rocessing</a:t>
            </a:r>
            <a:r>
              <a:rPr lang="en-IE" sz="1600" dirty="0">
                <a:ea typeface="Tahoma" panose="020B0604030504040204" pitchFamily="34" charset="0"/>
                <a:cs typeface="Tahoma" panose="020B0604030504040204" pitchFamily="34" charset="0"/>
              </a:rPr>
              <a:t> of personal data revealing racial or ethnic origin, political opinions, religious or philosophical beliefs, or trade union membership, and the processing of genetic data, biometric data for the purpose of uniquely identifying a natural person, data concerning health or data concerning a natural person's sex life or sexual orientation shall be prohibited.’</a:t>
            </a:r>
          </a:p>
        </p:txBody>
      </p:sp>
      <p:sp>
        <p:nvSpPr>
          <p:cNvPr id="4" name="Subtitle 2">
            <a:extLst>
              <a:ext uri="{FF2B5EF4-FFF2-40B4-BE49-F238E27FC236}">
                <a16:creationId xmlns:a16="http://schemas.microsoft.com/office/drawing/2014/main" id="{655A0E37-7257-417A-961D-B0920E5EF31E}"/>
              </a:ext>
            </a:extLst>
          </p:cNvPr>
          <p:cNvSpPr txBox="1">
            <a:spLocks/>
          </p:cNvSpPr>
          <p:nvPr/>
        </p:nvSpPr>
        <p:spPr>
          <a:xfrm>
            <a:off x="395536" y="959431"/>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SENSITIVE PERSONAL INFORMATION</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79133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34CA36-D69E-4844-9481-DB40C49806BA}"/>
              </a:ext>
            </a:extLst>
          </p:cNvPr>
          <p:cNvSpPr txBox="1"/>
          <p:nvPr/>
        </p:nvSpPr>
        <p:spPr>
          <a:xfrm>
            <a:off x="387793" y="2492896"/>
            <a:ext cx="8469191" cy="3193182"/>
          </a:xfrm>
          <a:prstGeom prst="rect">
            <a:avLst/>
          </a:prstGeom>
          <a:noFill/>
        </p:spPr>
        <p:txBody>
          <a:bodyPr wrap="square" rtlCol="0">
            <a:spAutoFit/>
          </a:bodyPr>
          <a:lstStyle/>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16: </a:t>
            </a:r>
            <a:r>
              <a:rPr lang="en-AU" altLang="en-US" sz="2000" dirty="0">
                <a:latin typeface="+mj-lt"/>
                <a:ea typeface="Tahoma" panose="020B0604030504040204" pitchFamily="34" charset="0"/>
                <a:cs typeface="Tahoma" panose="020B0604030504040204" pitchFamily="34" charset="0"/>
              </a:rPr>
              <a:t>Strengthen protections in the Privacy Act </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16(a) Update ‘personal information’ definition</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16(b) Strengthen notification requirements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16(c) Strengthen consent requirements and pro-consumer defaults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16(d) Enable the erasure of personal information</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16(e) Introduce direct rights of action for individuals</a:t>
            </a:r>
          </a:p>
          <a:p>
            <a:pPr marL="685800" lvl="2" defTabSz="685800" fontAlgn="auto">
              <a:spcBef>
                <a:spcPts val="0"/>
              </a:spcBef>
              <a:spcAft>
                <a:spcPts val="0"/>
              </a:spcAft>
              <a:defRPr/>
            </a:pPr>
            <a:r>
              <a:rPr lang="en-AU" altLang="en-US" dirty="0">
                <a:latin typeface="+mj-lt"/>
                <a:ea typeface="Tahoma" panose="020B0604030504040204" pitchFamily="34" charset="0"/>
                <a:cs typeface="Tahoma" panose="020B0604030504040204" pitchFamily="34" charset="0"/>
              </a:rPr>
              <a:t>16(f) Higher penalties for breach of the Privacy Act</a:t>
            </a:r>
          </a:p>
          <a:p>
            <a:pPr marL="685800" lvl="2" defTabSz="685800" fontAlgn="auto">
              <a:spcBef>
                <a:spcPts val="0"/>
              </a:spcBef>
              <a:spcAft>
                <a:spcPts val="0"/>
              </a:spcAft>
              <a:defRPr/>
            </a:pPr>
            <a:endParaRPr lang="en-AU" altLang="en-US" sz="1350" dirty="0">
              <a:latin typeface="+mj-lt"/>
              <a:ea typeface="Tahoma" panose="020B0604030504040204" pitchFamily="34" charset="0"/>
              <a:cs typeface="Tahoma" panose="020B0604030504040204" pitchFamily="34" charset="0"/>
            </a:endParaRP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17: </a:t>
            </a:r>
            <a:r>
              <a:rPr lang="en-AU" altLang="en-US" sz="2000" dirty="0">
                <a:latin typeface="+mj-lt"/>
                <a:ea typeface="Tahoma" panose="020B0604030504040204" pitchFamily="34" charset="0"/>
                <a:cs typeface="Tahoma" panose="020B0604030504040204" pitchFamily="34" charset="0"/>
              </a:rPr>
              <a:t>Broader reform of Australian privacy law </a:t>
            </a: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18: </a:t>
            </a:r>
            <a:r>
              <a:rPr lang="en-AU" altLang="en-US" sz="2000" dirty="0">
                <a:latin typeface="+mj-lt"/>
                <a:ea typeface="Tahoma" panose="020B0604030504040204" pitchFamily="34" charset="0"/>
                <a:cs typeface="Tahoma" panose="020B0604030504040204" pitchFamily="34" charset="0"/>
              </a:rPr>
              <a:t>OAIC privacy code for digital platforms </a:t>
            </a:r>
          </a:p>
          <a:p>
            <a:pPr marL="342900" lvl="1" defTabSz="685800" fontAlgn="auto">
              <a:spcBef>
                <a:spcPts val="0"/>
              </a:spcBef>
              <a:spcAft>
                <a:spcPts val="0"/>
              </a:spcAft>
              <a:defRPr/>
            </a:pPr>
            <a:r>
              <a:rPr lang="en-AU" altLang="en-US" sz="2000" b="1" dirty="0">
                <a:latin typeface="+mj-lt"/>
                <a:ea typeface="Tahoma" panose="020B0604030504040204" pitchFamily="34" charset="0"/>
                <a:cs typeface="Tahoma" panose="020B0604030504040204" pitchFamily="34" charset="0"/>
              </a:rPr>
              <a:t>Recommendation 19: </a:t>
            </a:r>
            <a:r>
              <a:rPr lang="en-AU" altLang="en-US" sz="2000" dirty="0">
                <a:latin typeface="+mj-lt"/>
                <a:ea typeface="Tahoma" panose="020B0604030504040204" pitchFamily="34" charset="0"/>
                <a:cs typeface="Tahoma" panose="020B0604030504040204" pitchFamily="34" charset="0"/>
              </a:rPr>
              <a:t>Statutory tort for serious invasions of privacy </a:t>
            </a:r>
          </a:p>
        </p:txBody>
      </p:sp>
      <p:sp>
        <p:nvSpPr>
          <p:cNvPr id="5" name="Subtitle 2">
            <a:extLst>
              <a:ext uri="{FF2B5EF4-FFF2-40B4-BE49-F238E27FC236}">
                <a16:creationId xmlns:a16="http://schemas.microsoft.com/office/drawing/2014/main" id="{655A0E37-7257-417A-961D-B0920E5EF31E}"/>
              </a:ext>
            </a:extLst>
          </p:cNvPr>
          <p:cNvSpPr txBox="1">
            <a:spLocks/>
          </p:cNvSpPr>
          <p:nvPr/>
        </p:nvSpPr>
        <p:spPr>
          <a:xfrm>
            <a:off x="395536" y="1124744"/>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SENSITIVE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8877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99CBF6-B5D1-4DDE-87E1-93C822EB0C98}" type="slidenum">
              <a:rPr lang="en-GB" smtClean="0"/>
              <a:pPr/>
              <a:t>3</a:t>
            </a:fld>
            <a:endParaRPr lang="en-GB"/>
          </a:p>
        </p:txBody>
      </p:sp>
      <p:sp>
        <p:nvSpPr>
          <p:cNvPr id="5" name="Rectangle 2"/>
          <p:cNvSpPr txBox="1">
            <a:spLocks noChangeArrowheads="1"/>
          </p:cNvSpPr>
          <p:nvPr/>
        </p:nvSpPr>
        <p:spPr bwMode="auto">
          <a:xfrm>
            <a:off x="139382" y="1124744"/>
            <a:ext cx="87865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DATA PRIVACY/ PROTECTION AND THE OVERLAPS WITH CYBER SECURITY</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39382" y="2821934"/>
            <a:ext cx="8753098" cy="1200329"/>
          </a:xfrm>
          <a:prstGeom prst="rect">
            <a:avLst/>
          </a:prstGeom>
        </p:spPr>
        <p:txBody>
          <a:bodyPr wrap="square">
            <a:spAutoFit/>
          </a:bodyPr>
          <a:lstStyle/>
          <a:p>
            <a:pPr marL="457200" indent="-457200">
              <a:lnSpc>
                <a:spcPct val="90000"/>
              </a:lnSpc>
              <a:buFont typeface="Arial" panose="020B0604020202020204" pitchFamily="34" charset="0"/>
              <a:buChar char="•"/>
            </a:pPr>
            <a:r>
              <a:rPr lang="en-AU" sz="2000" dirty="0" smtClean="0">
                <a:solidFill>
                  <a:srgbClr val="292929"/>
                </a:solidFill>
              </a:rPr>
              <a:t>Positive obligations to protect ‘personal information’ in the Privacy Act.</a:t>
            </a:r>
          </a:p>
          <a:p>
            <a:pPr marL="457200" indent="-457200">
              <a:lnSpc>
                <a:spcPct val="90000"/>
              </a:lnSpc>
              <a:buFont typeface="Arial" panose="020B0604020202020204" pitchFamily="34" charset="0"/>
              <a:buChar char="•"/>
            </a:pPr>
            <a:r>
              <a:rPr lang="en-AU" sz="2000" dirty="0" smtClean="0">
                <a:solidFill>
                  <a:srgbClr val="292929"/>
                </a:solidFill>
              </a:rPr>
              <a:t>These are evident in particular in the specific APP principle related to security (APP 11) but see also the data breach notification requirements introduced.</a:t>
            </a:r>
          </a:p>
        </p:txBody>
      </p:sp>
    </p:spTree>
    <p:extLst>
      <p:ext uri="{BB962C8B-B14F-4D97-AF65-F5344CB8AC3E}">
        <p14:creationId xmlns:p14="http://schemas.microsoft.com/office/powerpoint/2010/main" val="2876190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D83902-ED64-A444-AF20-48BCDB0D5504}"/>
              </a:ext>
            </a:extLst>
          </p:cNvPr>
          <p:cNvPicPr>
            <a:picLocks noChangeAspect="1"/>
          </p:cNvPicPr>
          <p:nvPr/>
        </p:nvPicPr>
        <p:blipFill>
          <a:blip r:embed="rId3"/>
          <a:stretch>
            <a:fillRect/>
          </a:stretch>
        </p:blipFill>
        <p:spPr>
          <a:xfrm>
            <a:off x="1691680" y="2433130"/>
            <a:ext cx="4968552" cy="3785918"/>
          </a:xfrm>
          <a:prstGeom prst="rect">
            <a:avLst/>
          </a:prstGeom>
        </p:spPr>
      </p:pic>
      <p:sp>
        <p:nvSpPr>
          <p:cNvPr id="6" name="5-Point Star 5"/>
          <p:cNvSpPr/>
          <p:nvPr/>
        </p:nvSpPr>
        <p:spPr>
          <a:xfrm>
            <a:off x="1407343" y="4653136"/>
            <a:ext cx="216024" cy="21602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ubtitle 2">
            <a:extLst>
              <a:ext uri="{FF2B5EF4-FFF2-40B4-BE49-F238E27FC236}">
                <a16:creationId xmlns:a16="http://schemas.microsoft.com/office/drawing/2014/main" id="{655A0E37-7257-417A-961D-B0920E5EF31E}"/>
              </a:ext>
            </a:extLst>
          </p:cNvPr>
          <p:cNvSpPr txBox="1">
            <a:spLocks/>
          </p:cNvSpPr>
          <p:nvPr/>
        </p:nvSpPr>
        <p:spPr>
          <a:xfrm>
            <a:off x="395536" y="1124744"/>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SENSITIVE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THE ACCC REPORT</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77" y="2465510"/>
            <a:ext cx="8936965" cy="2019585"/>
          </a:xfrm>
          <a:prstGeom prst="rect">
            <a:avLst/>
          </a:prstGeom>
        </p:spPr>
      </p:pic>
    </p:spTree>
    <p:extLst>
      <p:ext uri="{BB962C8B-B14F-4D97-AF65-F5344CB8AC3E}">
        <p14:creationId xmlns:p14="http://schemas.microsoft.com/office/powerpoint/2010/main" val="4664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95947449"/>
              </p:ext>
            </p:extLst>
          </p:nvPr>
        </p:nvGraphicFramePr>
        <p:xfrm>
          <a:off x="611560" y="2132856"/>
          <a:ext cx="8064896" cy="3756253"/>
        </p:xfrm>
        <a:graphic>
          <a:graphicData uri="http://schemas.openxmlformats.org/drawingml/2006/table">
            <a:tbl>
              <a:tblPr firstRow="1" bandRow="1">
                <a:tableStyleId>{5C22544A-7EE6-4342-B048-85BDC9FD1C3A}</a:tableStyleId>
              </a:tblPr>
              <a:tblGrid>
                <a:gridCol w="2101312">
                  <a:extLst>
                    <a:ext uri="{9D8B030D-6E8A-4147-A177-3AD203B41FA5}">
                      <a16:colId xmlns:a16="http://schemas.microsoft.com/office/drawing/2014/main" val="882012645"/>
                    </a:ext>
                  </a:extLst>
                </a:gridCol>
                <a:gridCol w="1697214">
                  <a:extLst>
                    <a:ext uri="{9D8B030D-6E8A-4147-A177-3AD203B41FA5}">
                      <a16:colId xmlns:a16="http://schemas.microsoft.com/office/drawing/2014/main" val="3548824425"/>
                    </a:ext>
                  </a:extLst>
                </a:gridCol>
                <a:gridCol w="1452051">
                  <a:extLst>
                    <a:ext uri="{9D8B030D-6E8A-4147-A177-3AD203B41FA5}">
                      <a16:colId xmlns:a16="http://schemas.microsoft.com/office/drawing/2014/main" val="3391848130"/>
                    </a:ext>
                  </a:extLst>
                </a:gridCol>
                <a:gridCol w="1387714">
                  <a:extLst>
                    <a:ext uri="{9D8B030D-6E8A-4147-A177-3AD203B41FA5}">
                      <a16:colId xmlns:a16="http://schemas.microsoft.com/office/drawing/2014/main" val="2261472192"/>
                    </a:ext>
                  </a:extLst>
                </a:gridCol>
                <a:gridCol w="1426605">
                  <a:extLst>
                    <a:ext uri="{9D8B030D-6E8A-4147-A177-3AD203B41FA5}">
                      <a16:colId xmlns:a16="http://schemas.microsoft.com/office/drawing/2014/main" val="3922711499"/>
                    </a:ext>
                  </a:extLst>
                </a:gridCol>
              </a:tblGrid>
              <a:tr h="440703">
                <a:tc gridSpan="2">
                  <a:txBody>
                    <a:bodyPr/>
                    <a:lstStyle/>
                    <a:p>
                      <a:pPr algn="l"/>
                      <a:r>
                        <a:rPr lang="en-AU" sz="1600" dirty="0" smtClean="0"/>
                        <a:t>Influence</a:t>
                      </a:r>
                      <a:endParaRPr lang="en-AU" sz="1600" dirty="0"/>
                    </a:p>
                  </a:txBody>
                  <a:tcPr anchor="ctr"/>
                </a:tc>
                <a:tc hMerge="1">
                  <a:txBody>
                    <a:bodyPr/>
                    <a:lstStyle/>
                    <a:p>
                      <a:pPr algn="l"/>
                      <a:endParaRPr lang="en-AU" sz="1400" dirty="0"/>
                    </a:p>
                  </a:txBody>
                  <a:tcPr anchor="ctr"/>
                </a:tc>
                <a:tc>
                  <a:txBody>
                    <a:bodyPr/>
                    <a:lstStyle/>
                    <a:p>
                      <a:pPr algn="ctr"/>
                      <a:r>
                        <a:rPr lang="en-AU" sz="1600" dirty="0" smtClean="0"/>
                        <a:t>Jurisdiction</a:t>
                      </a:r>
                      <a:endParaRPr lang="en-AU" sz="1600" dirty="0"/>
                    </a:p>
                  </a:txBody>
                  <a:tcPr anchor="ctr"/>
                </a:tc>
                <a:tc>
                  <a:txBody>
                    <a:bodyPr/>
                    <a:lstStyle/>
                    <a:p>
                      <a:pPr algn="ctr"/>
                      <a:r>
                        <a:rPr lang="en-AU" sz="1600" dirty="0" smtClean="0"/>
                        <a:t>Sensitive</a:t>
                      </a:r>
                      <a:br>
                        <a:rPr lang="en-AU" sz="1600" dirty="0" smtClean="0"/>
                      </a:br>
                      <a:r>
                        <a:rPr lang="en-AU" sz="1600" dirty="0" smtClean="0"/>
                        <a:t>category</a:t>
                      </a:r>
                      <a:endParaRPr lang="en-AU"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smtClean="0"/>
                        <a:t>No</a:t>
                      </a:r>
                      <a:r>
                        <a:rPr lang="en-AU" sz="1600" baseline="0" dirty="0" smtClean="0"/>
                        <a:t> sensitive</a:t>
                      </a:r>
                      <a:br>
                        <a:rPr lang="en-AU" sz="1600" baseline="0" dirty="0" smtClean="0"/>
                      </a:br>
                      <a:r>
                        <a:rPr lang="en-AU" sz="1600" dirty="0" smtClean="0"/>
                        <a:t>category</a:t>
                      </a:r>
                    </a:p>
                  </a:txBody>
                  <a:tcPr anchor="ctr"/>
                </a:tc>
                <a:extLst>
                  <a:ext uri="{0D108BD9-81ED-4DB2-BD59-A6C34878D82A}">
                    <a16:rowId xmlns:a16="http://schemas.microsoft.com/office/drawing/2014/main" val="2653527934"/>
                  </a:ext>
                </a:extLst>
              </a:tr>
              <a:tr h="576064">
                <a:tc rowSpan="2">
                  <a:txBody>
                    <a:bodyPr/>
                    <a:lstStyle/>
                    <a:p>
                      <a:r>
                        <a:rPr lang="en-AU" sz="1200" dirty="0" smtClean="0"/>
                        <a:t>Convention for the Protection of Individuals with regard to Automatic Processing of Personal Data (“Convention 108”) </a:t>
                      </a:r>
                      <a:endParaRPr lang="en-AU" sz="1200" dirty="0"/>
                    </a:p>
                  </a:txBody>
                  <a:tcPr anchor="ctr">
                    <a:lnB w="12700" cap="flat" cmpd="sng" algn="ctr">
                      <a:solidFill>
                        <a:schemeClr val="tx1"/>
                      </a:solidFill>
                      <a:prstDash val="solid"/>
                      <a:round/>
                      <a:headEnd type="none" w="med" len="med"/>
                      <a:tailEnd type="none" w="med" len="me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200" dirty="0" smtClean="0"/>
                        <a:t>EU:</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200" dirty="0" smtClean="0"/>
                        <a:t>Directive</a:t>
                      </a:r>
                      <a:r>
                        <a:rPr lang="en-AU" sz="1200" baseline="0" dirty="0" smtClean="0"/>
                        <a:t> 95/46/EC and the GDPR</a:t>
                      </a:r>
                      <a:endParaRPr lang="en-AU" sz="1200" dirty="0" smtClean="0"/>
                    </a:p>
                  </a:txBody>
                  <a:tcPr anchor="ctr">
                    <a:lnB w="12700" cap="flat" cmpd="sng" algn="ctr">
                      <a:solidFill>
                        <a:schemeClr val="tx1"/>
                      </a:solidFill>
                      <a:prstDash val="solid"/>
                      <a:round/>
                      <a:headEnd type="none" w="med" len="med"/>
                      <a:tailEnd type="none" w="med" len="med"/>
                    </a:lnB>
                  </a:tcPr>
                </a:tc>
                <a:tc>
                  <a:txBody>
                    <a:bodyPr/>
                    <a:lstStyle/>
                    <a:p>
                      <a:r>
                        <a:rPr lang="en-AU" sz="1200" dirty="0" smtClean="0"/>
                        <a:t>Ireland</a:t>
                      </a:r>
                      <a:endParaRPr lang="en-AU" sz="1200" dirty="0"/>
                    </a:p>
                  </a:txBody>
                  <a:tcPr anchor="ctr"/>
                </a:tc>
                <a:tc>
                  <a:txBody>
                    <a:bodyPr/>
                    <a:lstStyle/>
                    <a:p>
                      <a:pPr algn="ctr"/>
                      <a:r>
                        <a:rPr lang="en-AU" sz="1200" dirty="0" smtClean="0"/>
                        <a:t>X</a:t>
                      </a:r>
                      <a:endParaRPr lang="en-AU" sz="1200" dirty="0"/>
                    </a:p>
                  </a:txBody>
                  <a:tcPr anchor="ctr"/>
                </a:tc>
                <a:tc>
                  <a:txBody>
                    <a:bodyPr/>
                    <a:lstStyle/>
                    <a:p>
                      <a:pPr algn="ctr"/>
                      <a:endParaRPr lang="en-AU" sz="1200" dirty="0"/>
                    </a:p>
                  </a:txBody>
                  <a:tcPr anchor="ctr"/>
                </a:tc>
                <a:extLst>
                  <a:ext uri="{0D108BD9-81ED-4DB2-BD59-A6C34878D82A}">
                    <a16:rowId xmlns:a16="http://schemas.microsoft.com/office/drawing/2014/main" val="3254263390"/>
                  </a:ext>
                </a:extLst>
              </a:tr>
              <a:tr h="576064">
                <a:tc vMerge="1">
                  <a:txBody>
                    <a:bodyPr/>
                    <a:lstStyle/>
                    <a:p>
                      <a:endParaRPr lang="en-AU" sz="1400" dirty="0"/>
                    </a:p>
                  </a:txBody>
                  <a:tcPr anchor="ctr"/>
                </a:tc>
                <a:tc vMerge="1">
                  <a:txBody>
                    <a:bodyPr/>
                    <a:lstStyle/>
                    <a:p>
                      <a:endParaRPr lang="en-AU"/>
                    </a:p>
                  </a:txBody>
                  <a:tcPr/>
                </a:tc>
                <a:tc>
                  <a:txBody>
                    <a:bodyPr/>
                    <a:lstStyle/>
                    <a:p>
                      <a:r>
                        <a:rPr lang="en-AU" sz="1200" dirty="0" smtClean="0"/>
                        <a:t>UK</a:t>
                      </a:r>
                      <a:endParaRPr lang="en-AU" sz="1200" dirty="0"/>
                    </a:p>
                  </a:txBody>
                  <a:tcPr anchor="ctr"/>
                </a:tc>
                <a:tc>
                  <a:txBody>
                    <a:bodyPr/>
                    <a:lstStyle/>
                    <a:p>
                      <a:pPr algn="ctr"/>
                      <a:r>
                        <a:rPr lang="en-AU" sz="1200" dirty="0" smtClean="0"/>
                        <a:t>X</a:t>
                      </a:r>
                      <a:endParaRPr lang="en-AU" sz="1200" dirty="0"/>
                    </a:p>
                  </a:txBody>
                  <a:tcPr anchor="ctr"/>
                </a:tc>
                <a:tc>
                  <a:txBody>
                    <a:bodyPr/>
                    <a:lstStyle/>
                    <a:p>
                      <a:pPr algn="ctr"/>
                      <a:endParaRPr lang="en-AU" sz="1200" dirty="0"/>
                    </a:p>
                  </a:txBody>
                  <a:tcPr anchor="ctr"/>
                </a:tc>
                <a:extLst>
                  <a:ext uri="{0D108BD9-81ED-4DB2-BD59-A6C34878D82A}">
                    <a16:rowId xmlns:a16="http://schemas.microsoft.com/office/drawing/2014/main" val="3405298557"/>
                  </a:ext>
                </a:extLst>
              </a:tr>
              <a:tr h="405001">
                <a:tc gridSpan="2">
                  <a:txBody>
                    <a:bodyPr/>
                    <a:lstStyle/>
                    <a:p>
                      <a:endParaRPr lang="en-AU"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en-AU" sz="1400" dirty="0"/>
                    </a:p>
                  </a:txBody>
                  <a:tcPr anchor="ctr"/>
                </a:tc>
                <a:tc>
                  <a:txBody>
                    <a:bodyPr/>
                    <a:lstStyle/>
                    <a:p>
                      <a:r>
                        <a:rPr lang="en-AU" sz="1200" dirty="0" smtClean="0"/>
                        <a:t>Australia</a:t>
                      </a:r>
                      <a:endParaRPr lang="en-AU" sz="1200" dirty="0"/>
                    </a:p>
                  </a:txBody>
                  <a:tcPr anchor="ctr">
                    <a:lnL w="12700" cap="flat" cmpd="sng" algn="ctr">
                      <a:solidFill>
                        <a:schemeClr val="tx1"/>
                      </a:solidFill>
                      <a:prstDash val="solid"/>
                      <a:round/>
                      <a:headEnd type="none" w="med" len="med"/>
                      <a:tailEnd type="none" w="med" len="med"/>
                    </a:lnL>
                    <a:solidFill>
                      <a:schemeClr val="accent3">
                        <a:lumMod val="40000"/>
                        <a:lumOff val="60000"/>
                      </a:schemeClr>
                    </a:solidFill>
                  </a:tcPr>
                </a:tc>
                <a:tc>
                  <a:txBody>
                    <a:bodyPr/>
                    <a:lstStyle/>
                    <a:p>
                      <a:pPr algn="ctr"/>
                      <a:r>
                        <a:rPr lang="en-AU" sz="1200" dirty="0" smtClean="0"/>
                        <a:t>X</a:t>
                      </a:r>
                      <a:endParaRPr lang="en-AU" sz="1200" dirty="0"/>
                    </a:p>
                  </a:txBody>
                  <a:tcPr anchor="ctr">
                    <a:solidFill>
                      <a:schemeClr val="accent3">
                        <a:lumMod val="40000"/>
                        <a:lumOff val="60000"/>
                      </a:schemeClr>
                    </a:solidFill>
                  </a:tcPr>
                </a:tc>
                <a:tc>
                  <a:txBody>
                    <a:bodyPr/>
                    <a:lstStyle/>
                    <a:p>
                      <a:pPr algn="ctr"/>
                      <a:endParaRPr lang="en-AU" sz="1200" dirty="0"/>
                    </a:p>
                  </a:txBody>
                  <a:tcPr anchor="ctr">
                    <a:solidFill>
                      <a:schemeClr val="accent3">
                        <a:lumMod val="40000"/>
                        <a:lumOff val="60000"/>
                      </a:schemeClr>
                    </a:solidFill>
                  </a:tcPr>
                </a:tc>
                <a:extLst>
                  <a:ext uri="{0D108BD9-81ED-4DB2-BD59-A6C34878D82A}">
                    <a16:rowId xmlns:a16="http://schemas.microsoft.com/office/drawing/2014/main" val="1248274178"/>
                  </a:ext>
                </a:extLst>
              </a:tr>
              <a:tr h="405001">
                <a:tc rowSpan="3" gridSpan="2">
                  <a:txBody>
                    <a:bodyPr/>
                    <a:lstStyle/>
                    <a:p>
                      <a:pPr algn="ctr"/>
                      <a:r>
                        <a:rPr lang="en-AU" sz="1200" dirty="0" smtClean="0"/>
                        <a:t>OECD </a:t>
                      </a:r>
                      <a:r>
                        <a:rPr lang="en-US" sz="1200" dirty="0" smtClean="0">
                          <a:solidFill>
                            <a:schemeClr val="bg1"/>
                          </a:solidFill>
                        </a:rPr>
                        <a:t>Guidelines on the Protection of Privacy and </a:t>
                      </a:r>
                      <a:r>
                        <a:rPr lang="en-US" sz="1200" dirty="0" err="1" smtClean="0">
                          <a:solidFill>
                            <a:schemeClr val="bg1"/>
                          </a:solidFill>
                        </a:rPr>
                        <a:t>Transborder</a:t>
                      </a:r>
                      <a:r>
                        <a:rPr lang="en-US" sz="1200" dirty="0" smtClean="0">
                          <a:solidFill>
                            <a:schemeClr val="bg1"/>
                          </a:solidFill>
                        </a:rPr>
                        <a:t> Flows of Personal Data</a:t>
                      </a:r>
                      <a:endParaRPr lang="en-AU"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endParaRPr lang="en-AU" sz="1400" dirty="0"/>
                    </a:p>
                  </a:txBody>
                  <a:tcPr anchor="ctr"/>
                </a:tc>
                <a:tc>
                  <a:txBody>
                    <a:bodyPr/>
                    <a:lstStyle/>
                    <a:p>
                      <a:r>
                        <a:rPr lang="en-AU" sz="1200" dirty="0" smtClean="0"/>
                        <a:t>Canada</a:t>
                      </a:r>
                      <a:endParaRPr lang="en-AU" sz="1200" dirty="0"/>
                    </a:p>
                  </a:txBody>
                  <a:tcPr anchor="ctr"/>
                </a:tc>
                <a:tc>
                  <a:txBody>
                    <a:bodyPr/>
                    <a:lstStyle/>
                    <a:p>
                      <a:pPr algn="ctr"/>
                      <a:endParaRPr lang="en-AU" sz="1200" dirty="0"/>
                    </a:p>
                  </a:txBody>
                  <a:tcPr anchor="ctr"/>
                </a:tc>
                <a:tc>
                  <a:txBody>
                    <a:bodyPr/>
                    <a:lstStyle/>
                    <a:p>
                      <a:pPr algn="ctr"/>
                      <a:r>
                        <a:rPr lang="en-AU" sz="1200" dirty="0" smtClean="0"/>
                        <a:t>X</a:t>
                      </a:r>
                      <a:endParaRPr lang="en-AU" sz="1200" dirty="0"/>
                    </a:p>
                  </a:txBody>
                  <a:tcPr anchor="ctr"/>
                </a:tc>
                <a:extLst>
                  <a:ext uri="{0D108BD9-81ED-4DB2-BD59-A6C34878D82A}">
                    <a16:rowId xmlns:a16="http://schemas.microsoft.com/office/drawing/2014/main" val="2720364562"/>
                  </a:ext>
                </a:extLst>
              </a:tr>
              <a:tr h="405001">
                <a:tc gridSpan="2" vMerge="1">
                  <a:txBody>
                    <a:bodyPr/>
                    <a:lstStyle/>
                    <a:p>
                      <a:endParaRPr lang="en-AU" sz="1400" dirty="0"/>
                    </a:p>
                  </a:txBody>
                  <a:tcPr anchor="ctr"/>
                </a:tc>
                <a:tc hMerge="1" vMerge="1">
                  <a:txBody>
                    <a:bodyPr/>
                    <a:lstStyle/>
                    <a:p>
                      <a:endParaRPr lang="en-AU"/>
                    </a:p>
                  </a:txBody>
                  <a:tcPr/>
                </a:tc>
                <a:tc>
                  <a:txBody>
                    <a:bodyPr/>
                    <a:lstStyle/>
                    <a:p>
                      <a:r>
                        <a:rPr lang="en-AU" sz="1200" dirty="0" smtClean="0"/>
                        <a:t>New Zealand</a:t>
                      </a:r>
                      <a:endParaRPr lang="en-AU" sz="1200" dirty="0"/>
                    </a:p>
                  </a:txBody>
                  <a:tcPr anchor="ctr"/>
                </a:tc>
                <a:tc>
                  <a:txBody>
                    <a:bodyPr/>
                    <a:lstStyle/>
                    <a:p>
                      <a:pPr algn="ctr"/>
                      <a:endParaRPr lang="en-AU" sz="1200" dirty="0"/>
                    </a:p>
                  </a:txBody>
                  <a:tcPr anchor="ctr"/>
                </a:tc>
                <a:tc>
                  <a:txBody>
                    <a:bodyPr/>
                    <a:lstStyle/>
                    <a:p>
                      <a:pPr algn="ctr"/>
                      <a:r>
                        <a:rPr lang="en-AU" sz="1200" dirty="0" smtClean="0"/>
                        <a:t>X</a:t>
                      </a:r>
                      <a:endParaRPr lang="en-AU" sz="1200" dirty="0"/>
                    </a:p>
                  </a:txBody>
                  <a:tcPr anchor="ctr"/>
                </a:tc>
                <a:extLst>
                  <a:ext uri="{0D108BD9-81ED-4DB2-BD59-A6C34878D82A}">
                    <a16:rowId xmlns:a16="http://schemas.microsoft.com/office/drawing/2014/main" val="2565430681"/>
                  </a:ext>
                </a:extLst>
              </a:tr>
              <a:tr h="405001">
                <a:tc gridSpan="2" vMerge="1">
                  <a:txBody>
                    <a:bodyPr/>
                    <a:lstStyle/>
                    <a:p>
                      <a:endParaRPr lang="en-AU" sz="1400" dirty="0"/>
                    </a:p>
                  </a:txBody>
                  <a:tcPr anchor="ctr"/>
                </a:tc>
                <a:tc hMerge="1" vMerge="1">
                  <a:txBody>
                    <a:bodyPr/>
                    <a:lstStyle/>
                    <a:p>
                      <a:endParaRPr lang="en-AU"/>
                    </a:p>
                  </a:txBody>
                  <a:tcPr/>
                </a:tc>
                <a:tc>
                  <a:txBody>
                    <a:bodyPr/>
                    <a:lstStyle/>
                    <a:p>
                      <a:r>
                        <a:rPr lang="en-AU" sz="1200" dirty="0" smtClean="0"/>
                        <a:t>Singapore</a:t>
                      </a:r>
                      <a:endParaRPr lang="en-AU" sz="1200" dirty="0"/>
                    </a:p>
                  </a:txBody>
                  <a:tcPr anchor="ctr"/>
                </a:tc>
                <a:tc>
                  <a:txBody>
                    <a:bodyPr/>
                    <a:lstStyle/>
                    <a:p>
                      <a:pPr algn="ctr"/>
                      <a:endParaRPr lang="en-AU" sz="1200" dirty="0"/>
                    </a:p>
                  </a:txBody>
                  <a:tcPr anchor="ctr"/>
                </a:tc>
                <a:tc>
                  <a:txBody>
                    <a:bodyPr/>
                    <a:lstStyle/>
                    <a:p>
                      <a:pPr algn="ctr"/>
                      <a:r>
                        <a:rPr lang="en-AU" sz="1200" dirty="0" smtClean="0"/>
                        <a:t>X</a:t>
                      </a:r>
                      <a:endParaRPr lang="en-AU" sz="1200" dirty="0"/>
                    </a:p>
                  </a:txBody>
                  <a:tcPr anchor="ctr"/>
                </a:tc>
                <a:extLst>
                  <a:ext uri="{0D108BD9-81ED-4DB2-BD59-A6C34878D82A}">
                    <a16:rowId xmlns:a16="http://schemas.microsoft.com/office/drawing/2014/main" val="3225686670"/>
                  </a:ext>
                </a:extLst>
              </a:tr>
              <a:tr h="405001">
                <a:tc gridSpan="2">
                  <a:txBody>
                    <a:bodyPr/>
                    <a:lstStyle/>
                    <a:p>
                      <a:pPr algn="ctr"/>
                      <a:endParaRPr lang="en-AU" sz="1200" dirty="0"/>
                    </a:p>
                  </a:txBody>
                  <a:tcPr anchor="ctr">
                    <a:lnT w="12700" cap="flat" cmpd="sng" algn="ctr">
                      <a:solidFill>
                        <a:schemeClr val="tx1"/>
                      </a:solidFill>
                      <a:prstDash val="solid"/>
                      <a:round/>
                      <a:headEnd type="none" w="med" len="med"/>
                      <a:tailEnd type="none" w="med" len="med"/>
                    </a:lnT>
                  </a:tcPr>
                </a:tc>
                <a:tc hMerge="1">
                  <a:txBody>
                    <a:bodyPr/>
                    <a:lstStyle/>
                    <a:p>
                      <a:endParaRPr lang="en-AU"/>
                    </a:p>
                  </a:txBody>
                  <a:tcPr/>
                </a:tc>
                <a:tc>
                  <a:txBody>
                    <a:bodyPr/>
                    <a:lstStyle/>
                    <a:p>
                      <a:r>
                        <a:rPr lang="en-AU" sz="1200" dirty="0" smtClean="0"/>
                        <a:t>US</a:t>
                      </a:r>
                      <a:endParaRPr lang="en-AU" sz="1200" dirty="0"/>
                    </a:p>
                  </a:txBody>
                  <a:tcPr anchor="ctr"/>
                </a:tc>
                <a:tc gridSpan="2">
                  <a:txBody>
                    <a:bodyPr/>
                    <a:lstStyle/>
                    <a:p>
                      <a:pPr algn="ctr"/>
                      <a:r>
                        <a:rPr lang="en-AU" sz="1200" dirty="0" smtClean="0"/>
                        <a:t>?</a:t>
                      </a:r>
                      <a:endParaRPr lang="en-AU" sz="1200" dirty="0"/>
                    </a:p>
                  </a:txBody>
                  <a:tcPr anchor="ctr"/>
                </a:tc>
                <a:tc hMerge="1">
                  <a:txBody>
                    <a:bodyPr/>
                    <a:lstStyle/>
                    <a:p>
                      <a:pPr algn="ctr"/>
                      <a:endParaRPr lang="en-AU" sz="1200" dirty="0"/>
                    </a:p>
                  </a:txBody>
                  <a:tcPr anchor="ctr"/>
                </a:tc>
                <a:extLst>
                  <a:ext uri="{0D108BD9-81ED-4DB2-BD59-A6C34878D82A}">
                    <a16:rowId xmlns:a16="http://schemas.microsoft.com/office/drawing/2014/main" val="3147478355"/>
                  </a:ext>
                </a:extLst>
              </a:tr>
            </a:tbl>
          </a:graphicData>
        </a:graphic>
      </p:graphicFrame>
      <p:sp>
        <p:nvSpPr>
          <p:cNvPr id="4" name="Slide Number Placeholder 3"/>
          <p:cNvSpPr>
            <a:spLocks noGrp="1"/>
          </p:cNvSpPr>
          <p:nvPr>
            <p:ph type="sldNum" sz="quarter" idx="12"/>
          </p:nvPr>
        </p:nvSpPr>
        <p:spPr/>
        <p:txBody>
          <a:bodyPr/>
          <a:lstStyle/>
          <a:p>
            <a:fld id="{F89FC6BB-8C27-F94A-91F2-E83A92A465D1}" type="slidenum">
              <a:rPr lang="en-AU" altLang="x-none" smtClean="0"/>
              <a:pPr/>
              <a:t>31</a:t>
            </a:fld>
            <a:endParaRPr lang="en-AU" altLang="x-none"/>
          </a:p>
        </p:txBody>
      </p:sp>
      <p:pic>
        <p:nvPicPr>
          <p:cNvPr id="6" name="Picture 5"/>
          <p:cNvPicPr>
            <a:picLocks noChangeAspect="1"/>
          </p:cNvPicPr>
          <p:nvPr/>
        </p:nvPicPr>
        <p:blipFill rotWithShape="1">
          <a:blip r:embed="rId2"/>
          <a:srcRect l="3341" t="21650" r="62797" b="17240"/>
          <a:stretch/>
        </p:blipFill>
        <p:spPr>
          <a:xfrm>
            <a:off x="827584" y="2996952"/>
            <a:ext cx="3378802" cy="1827412"/>
          </a:xfrm>
          <a:prstGeom prst="rect">
            <a:avLst/>
          </a:prstGeom>
          <a:ln>
            <a:solidFill>
              <a:schemeClr val="bg1"/>
            </a:solidFill>
          </a:ln>
        </p:spPr>
      </p:pic>
      <p:pic>
        <p:nvPicPr>
          <p:cNvPr id="7" name="Picture 6"/>
          <p:cNvPicPr>
            <a:picLocks noChangeAspect="1"/>
          </p:cNvPicPr>
          <p:nvPr/>
        </p:nvPicPr>
        <p:blipFill rotWithShape="1">
          <a:blip r:embed="rId3"/>
          <a:srcRect l="11806" t="17870" r="69884" b="18501"/>
          <a:stretch/>
        </p:blipFill>
        <p:spPr>
          <a:xfrm>
            <a:off x="1979712" y="2636912"/>
            <a:ext cx="1382744" cy="1440160"/>
          </a:xfrm>
          <a:prstGeom prst="rect">
            <a:avLst/>
          </a:prstGeom>
        </p:spPr>
      </p:pic>
      <p:sp>
        <p:nvSpPr>
          <p:cNvPr id="8" name="Subtitle 2">
            <a:extLst>
              <a:ext uri="{FF2B5EF4-FFF2-40B4-BE49-F238E27FC236}">
                <a16:creationId xmlns:a16="http://schemas.microsoft.com/office/drawing/2014/main" id="{655A0E37-7257-417A-961D-B0920E5EF31E}"/>
              </a:ext>
            </a:extLst>
          </p:cNvPr>
          <p:cNvSpPr txBox="1">
            <a:spLocks/>
          </p:cNvSpPr>
          <p:nvPr/>
        </p:nvSpPr>
        <p:spPr>
          <a:xfrm>
            <a:off x="323528" y="1038888"/>
            <a:ext cx="846144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SENSITIVE PERSONAL </a:t>
            </a: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INFORMATION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AND OTHERS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3398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1547664" y="2629490"/>
            <a:ext cx="6022873" cy="1519590"/>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2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Do you agree with having stricter protections for certain categories of information?</a:t>
            </a:r>
            <a:endParaRPr lang="nl-BE"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3048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287EE5-EB1D-479E-AEF7-43854AD26F42}"/>
              </a:ext>
            </a:extLst>
          </p:cNvPr>
          <p:cNvSpPr txBox="1"/>
          <p:nvPr/>
        </p:nvSpPr>
        <p:spPr>
          <a:xfrm>
            <a:off x="179512" y="2276872"/>
            <a:ext cx="8640960" cy="2585323"/>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11.1 – An APP entity that holds personal information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must take reasonable steps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to protect the information from misuse, interference and loss, as well as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unauthorised</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access, modification or disclosure. </a:t>
            </a:r>
          </a:p>
          <a:p>
            <a:pPr marL="214313" indent="-214313">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11.2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An APP entity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must take reasonable steps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to destroy or de-identify the personal information it holds once the personal information is no longer needed for any purpose for which the personal information may be used or disclosed under the APPs. This requirement does not apply where the personal information is contained in a Commonwealth record or where the entity is required by law or a court/tribunal order to retain the personal information.</a:t>
            </a: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SECURITY OF PERSONAL INFORMATION</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527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SECURITY OF PERSONAL INFORMATION</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412" y="2115600"/>
            <a:ext cx="6754168" cy="8478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963443"/>
            <a:ext cx="3178152" cy="3312862"/>
          </a:xfrm>
          <a:prstGeom prst="rect">
            <a:avLst/>
          </a:prstGeom>
        </p:spPr>
      </p:pic>
    </p:spTree>
    <p:extLst>
      <p:ext uri="{BB962C8B-B14F-4D97-AF65-F5344CB8AC3E}">
        <p14:creationId xmlns:p14="http://schemas.microsoft.com/office/powerpoint/2010/main" val="4868195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8840"/>
            <a:ext cx="3885066" cy="4478463"/>
          </a:xfrm>
          <a:prstGeom prst="rect">
            <a:avLst/>
          </a:prstGeom>
        </p:spPr>
      </p:pic>
      <p:sp>
        <p:nvSpPr>
          <p:cNvPr id="11" name="Rectangle 10"/>
          <p:cNvSpPr/>
          <p:nvPr/>
        </p:nvSpPr>
        <p:spPr>
          <a:xfrm>
            <a:off x="3885066" y="3212976"/>
            <a:ext cx="5184576" cy="1815882"/>
          </a:xfrm>
          <a:prstGeom prst="rect">
            <a:avLst/>
          </a:prstGeom>
        </p:spPr>
        <p:txBody>
          <a:bodyPr wrap="square">
            <a:spAutoFit/>
          </a:bodyPr>
          <a:lstStyle/>
          <a:p>
            <a:pPr marL="285750" indent="-285750">
              <a:buFont typeface="Arial" panose="020B0604020202020204" pitchFamily="34" charset="0"/>
              <a:buChar char="•"/>
            </a:pPr>
            <a:r>
              <a:rPr lang="en-AU" sz="1600" dirty="0" smtClean="0">
                <a:latin typeface="Tahoma" panose="020B0604030504040204" pitchFamily="34" charset="0"/>
                <a:ea typeface="Tahoma" panose="020B0604030504040204" pitchFamily="34" charset="0"/>
                <a:cs typeface="Tahoma" panose="020B0604030504040204" pitchFamily="34" charset="0"/>
              </a:rPr>
              <a:t>Section 33D </a:t>
            </a:r>
            <a:r>
              <a:rPr lang="en-AU" sz="1600" dirty="0">
                <a:latin typeface="Tahoma" panose="020B0604030504040204" pitchFamily="34" charset="0"/>
                <a:ea typeface="Tahoma" panose="020B0604030504040204" pitchFamily="34" charset="0"/>
                <a:cs typeface="Tahoma" panose="020B0604030504040204" pitchFamily="34" charset="0"/>
              </a:rPr>
              <a:t>Commissioner may direct an agency to give a privacy </a:t>
            </a:r>
            <a:r>
              <a:rPr lang="en-AU" sz="1600" dirty="0" smtClean="0">
                <a:latin typeface="Tahoma" panose="020B0604030504040204" pitchFamily="34" charset="0"/>
                <a:ea typeface="Tahoma" panose="020B0604030504040204" pitchFamily="34" charset="0"/>
                <a:cs typeface="Tahoma" panose="020B0604030504040204" pitchFamily="34" charset="0"/>
              </a:rPr>
              <a:t>impact assessment.</a:t>
            </a:r>
          </a:p>
          <a:p>
            <a:pPr marL="285750" indent="-285750">
              <a:buFont typeface="Arial" panose="020B0604020202020204" pitchFamily="34" charset="0"/>
              <a:buChar char="•"/>
            </a:pPr>
            <a:r>
              <a:rPr lang="en-AU" sz="1600" dirty="0" smtClean="0">
                <a:latin typeface="Tahoma" panose="020B0604030504040204" pitchFamily="34" charset="0"/>
                <a:ea typeface="Tahoma" panose="020B0604030504040204" pitchFamily="34" charset="0"/>
                <a:cs typeface="Tahoma" panose="020B0604030504040204" pitchFamily="34" charset="0"/>
              </a:rPr>
              <a:t>Agency means that this AIC power is limited in that it is directed to the public sector.</a:t>
            </a:r>
          </a:p>
          <a:p>
            <a:pPr marL="285750" indent="-285750">
              <a:buFont typeface="Arial" panose="020B0604020202020204" pitchFamily="34" charset="0"/>
              <a:buChar char="•"/>
            </a:pPr>
            <a:r>
              <a:rPr lang="en-AU" sz="1600" dirty="0" smtClean="0">
                <a:latin typeface="Tahoma" panose="020B0604030504040204" pitchFamily="34" charset="0"/>
                <a:ea typeface="Tahoma" panose="020B0604030504040204" pitchFamily="34" charset="0"/>
                <a:cs typeface="Tahoma" panose="020B0604030504040204" pitchFamily="34" charset="0"/>
              </a:rPr>
              <a:t>Needs to be ‘significant impact on privacy’.</a:t>
            </a:r>
          </a:p>
          <a:p>
            <a:pPr marL="285750" indent="-285750">
              <a:buFont typeface="Arial" panose="020B0604020202020204" pitchFamily="34" charset="0"/>
              <a:buChar char="•"/>
            </a:pPr>
            <a:r>
              <a:rPr lang="en-AU" sz="1600" dirty="0" smtClean="0">
                <a:latin typeface="Tahoma" panose="020B0604030504040204" pitchFamily="34" charset="0"/>
                <a:ea typeface="Tahoma" panose="020B0604030504040204" pitchFamily="34" charset="0"/>
                <a:cs typeface="Tahoma" panose="020B0604030504040204" pitchFamily="34" charset="0"/>
              </a:rPr>
              <a:t>Defines a PIA.</a:t>
            </a:r>
          </a:p>
          <a:p>
            <a:endParaRPr lang="en-A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40403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057117"/>
            <a:ext cx="8244408" cy="923330"/>
          </a:xfrm>
          <a:prstGeom prst="rect">
            <a:avLst/>
          </a:prstGeom>
        </p:spPr>
        <p:txBody>
          <a:bodyPr wrap="square">
            <a:spAutoFit/>
          </a:bodyPr>
          <a:lstStyle/>
          <a:p>
            <a:r>
              <a:rPr lang="en-AU" dirty="0"/>
              <a:t>Privacy (Australian Government Agencies – Governance) APP Code </a:t>
            </a:r>
            <a:r>
              <a:rPr lang="en-AU" dirty="0" smtClean="0"/>
              <a:t>2017</a:t>
            </a:r>
          </a:p>
          <a:p>
            <a:pPr marL="742950" lvl="1" indent="-285750">
              <a:buFont typeface="Arial" panose="020B0604020202020204" pitchFamily="34" charset="0"/>
              <a:buChar char="•"/>
            </a:pPr>
            <a:r>
              <a:rPr lang="en-AU" dirty="0"/>
              <a:t>Developed under section 26G of the Privacy Act 1988 and commenced on 1 July </a:t>
            </a:r>
            <a:r>
              <a:rPr lang="en-AU" dirty="0" smtClean="0"/>
              <a:t>2018</a:t>
            </a:r>
            <a:endParaRPr lang="en-AU" dirty="0"/>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140968"/>
            <a:ext cx="5119081" cy="2902197"/>
          </a:xfrm>
          <a:prstGeom prst="rect">
            <a:avLst/>
          </a:prstGeom>
        </p:spPr>
      </p:pic>
    </p:spTree>
    <p:extLst>
      <p:ext uri="{BB962C8B-B14F-4D97-AF65-F5344CB8AC3E}">
        <p14:creationId xmlns:p14="http://schemas.microsoft.com/office/powerpoint/2010/main" val="4119980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057117"/>
            <a:ext cx="7812360" cy="369332"/>
          </a:xfrm>
          <a:prstGeom prst="rect">
            <a:avLst/>
          </a:prstGeom>
        </p:spPr>
        <p:txBody>
          <a:bodyPr wrap="square">
            <a:spAutoFit/>
          </a:bodyPr>
          <a:lstStyle/>
          <a:p>
            <a:r>
              <a:rPr lang="en-AU" dirty="0"/>
              <a:t>Privacy (Australian Government Agencies – Governance) APP Code </a:t>
            </a:r>
            <a:r>
              <a:rPr lang="en-AU" dirty="0" smtClean="0"/>
              <a:t>2017</a:t>
            </a: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658077"/>
            <a:ext cx="2231403" cy="3636968"/>
          </a:xfrm>
          <a:prstGeom prst="rect">
            <a:avLst/>
          </a:prstGeom>
        </p:spPr>
      </p:pic>
    </p:spTree>
    <p:extLst>
      <p:ext uri="{BB962C8B-B14F-4D97-AF65-F5344CB8AC3E}">
        <p14:creationId xmlns:p14="http://schemas.microsoft.com/office/powerpoint/2010/main" val="673786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057117"/>
            <a:ext cx="8316416" cy="1754326"/>
          </a:xfrm>
          <a:prstGeom prst="rect">
            <a:avLst/>
          </a:prstGeom>
        </p:spPr>
        <p:txBody>
          <a:bodyPr wrap="square">
            <a:spAutoFit/>
          </a:bodyPr>
          <a:lstStyle/>
          <a:p>
            <a:r>
              <a:rPr lang="en-AU" dirty="0"/>
              <a:t>Privacy (Australian Government Agencies – Governance) APP Code </a:t>
            </a:r>
            <a:r>
              <a:rPr lang="en-AU" dirty="0" smtClean="0"/>
              <a:t>2017</a:t>
            </a:r>
          </a:p>
          <a:p>
            <a:pPr marL="742950" lvl="1" indent="-285750">
              <a:buFont typeface="Arial" panose="020B0604020202020204" pitchFamily="34" charset="0"/>
              <a:buChar char="•"/>
            </a:pPr>
            <a:r>
              <a:rPr lang="en-AU" dirty="0" smtClean="0"/>
              <a:t>PIA for all high privacy risk projects.</a:t>
            </a:r>
          </a:p>
          <a:p>
            <a:pPr marL="742950" lvl="1" indent="-285750">
              <a:buFont typeface="Arial" panose="020B0604020202020204" pitchFamily="34" charset="0"/>
              <a:buChar char="•"/>
            </a:pPr>
            <a:r>
              <a:rPr lang="en-AU" dirty="0" smtClean="0"/>
              <a:t>PART 3.12(2) – ‘For </a:t>
            </a:r>
            <a:r>
              <a:rPr lang="en-AU" dirty="0"/>
              <a:t>the purposes of this section, a project may be a high privacy risk project if the agency reasonably considers that the project involves any new or changed ways of handling personal information that are likely to have a significant impact on the privacy of individuals</a:t>
            </a:r>
            <a:r>
              <a:rPr lang="en-AU" dirty="0" smtClean="0"/>
              <a:t>.’</a:t>
            </a:r>
            <a:endParaRPr lang="en-AU" dirty="0"/>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005064"/>
            <a:ext cx="3042701" cy="2530651"/>
          </a:xfrm>
          <a:prstGeom prst="rect">
            <a:avLst/>
          </a:prstGeom>
        </p:spPr>
      </p:pic>
    </p:spTree>
    <p:extLst>
      <p:ext uri="{BB962C8B-B14F-4D97-AF65-F5344CB8AC3E}">
        <p14:creationId xmlns:p14="http://schemas.microsoft.com/office/powerpoint/2010/main" val="3513191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769"/>
          <a:stretch/>
        </p:blipFill>
        <p:spPr>
          <a:xfrm>
            <a:off x="1691680" y="2915376"/>
            <a:ext cx="5581276" cy="3062388"/>
          </a:xfrm>
        </p:spPr>
      </p:pic>
      <p:sp>
        <p:nvSpPr>
          <p:cNvPr id="3" name="Rectangle 2"/>
          <p:cNvSpPr/>
          <p:nvPr/>
        </p:nvSpPr>
        <p:spPr>
          <a:xfrm>
            <a:off x="0" y="2057117"/>
            <a:ext cx="8316416" cy="646331"/>
          </a:xfrm>
          <a:prstGeom prst="rect">
            <a:avLst/>
          </a:prstGeom>
        </p:spPr>
        <p:txBody>
          <a:bodyPr wrap="square">
            <a:spAutoFit/>
          </a:bodyPr>
          <a:lstStyle/>
          <a:p>
            <a:r>
              <a:rPr lang="en-AU" dirty="0"/>
              <a:t>Privacy (Australian Government Agencies – Governance) APP Code </a:t>
            </a:r>
            <a:r>
              <a:rPr lang="en-AU" dirty="0" smtClean="0"/>
              <a:t>2017</a:t>
            </a:r>
          </a:p>
          <a:p>
            <a:pPr marL="742950" lvl="1" indent="-285750">
              <a:buFont typeface="Arial" panose="020B0604020202020204" pitchFamily="34" charset="0"/>
              <a:buChar char="•"/>
            </a:pPr>
            <a:r>
              <a:rPr lang="en-AU" dirty="0" smtClean="0"/>
              <a:t>PIA for all high privacy risk projects.</a:t>
            </a: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9423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087" y="857250"/>
            <a:ext cx="7278700" cy="5143500"/>
          </a:xfrm>
        </p:spPr>
      </p:pic>
    </p:spTree>
    <p:extLst>
      <p:ext uri="{BB962C8B-B14F-4D97-AF65-F5344CB8AC3E}">
        <p14:creationId xmlns:p14="http://schemas.microsoft.com/office/powerpoint/2010/main" val="2884733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DP/PRIVACY IMPACT ASSESSMENT</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11">
            <a:extLst>
              <a:ext uri="{FF2B5EF4-FFF2-40B4-BE49-F238E27FC236}">
                <a16:creationId xmlns:a16="http://schemas.microsoft.com/office/drawing/2014/main" id="{E585C15F-7507-5D45-8006-113598961E76}"/>
              </a:ext>
            </a:extLst>
          </p:cNvPr>
          <p:cNvSpPr>
            <a:spLocks noGrp="1"/>
          </p:cNvSpPr>
          <p:nvPr>
            <p:ph idx="1"/>
          </p:nvPr>
        </p:nvSpPr>
        <p:spPr>
          <a:xfrm>
            <a:off x="304800" y="1714650"/>
            <a:ext cx="8545286" cy="4176000"/>
          </a:xfrm>
        </p:spPr>
        <p:txBody>
          <a:bodyPr/>
          <a:lstStyle/>
          <a:p>
            <a:endParaRPr lang="en-GB"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requirement to conduct a DPIA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in the GDPR</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GB" dirty="0" smtClean="0">
                <a:solidFill>
                  <a:schemeClr val="tx1"/>
                </a:solidFill>
                <a:latin typeface="Tahoma" panose="020B0604030504040204" pitchFamily="34" charset="0"/>
                <a:ea typeface="Tahoma" panose="020B0604030504040204" pitchFamily="34" charset="0"/>
                <a:cs typeface="Tahoma" panose="020B0604030504040204" pitchFamily="34" charset="0"/>
              </a:rPr>
              <a:t>In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the determination of what is meant by ‘high risk’ in Article 35(1) where a failure to conduct a DPIA properly (or indeed at all) would seemingly breach the fairness principle.</a:t>
            </a:r>
          </a:p>
          <a:p>
            <a:pPr>
              <a:buFont typeface="+mj-lt"/>
              <a:buAutoNum type="arabicPeriod"/>
            </a:pP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GB" dirty="0" smtClean="0">
                <a:solidFill>
                  <a:schemeClr val="tx1"/>
                </a:solidFill>
                <a:latin typeface="Tahoma" panose="020B0604030504040204" pitchFamily="34" charset="0"/>
                <a:ea typeface="Tahoma" panose="020B0604030504040204" pitchFamily="34" charset="0"/>
                <a:cs typeface="Tahoma" panose="020B0604030504040204" pitchFamily="34" charset="0"/>
              </a:rPr>
              <a:t>In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the interpretation of the situations identified as being specific cases of high risk in Article 35(3).</a:t>
            </a:r>
          </a:p>
          <a:p>
            <a:pPr>
              <a:buFont typeface="+mj-lt"/>
              <a:buAutoNum type="arabicPeriod"/>
            </a:pPr>
            <a:endParaRPr lang="en-GB"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GB" dirty="0" smtClean="0">
                <a:solidFill>
                  <a:schemeClr val="tx1"/>
                </a:solidFill>
                <a:latin typeface="Tahoma" panose="020B0604030504040204" pitchFamily="34" charset="0"/>
                <a:ea typeface="Tahoma" panose="020B0604030504040204" pitchFamily="34" charset="0"/>
                <a:cs typeface="Tahoma" panose="020B0604030504040204" pitchFamily="34" charset="0"/>
              </a:rPr>
              <a:t>In </a:t>
            </a:r>
            <a:r>
              <a:rPr lang="en-GB" dirty="0">
                <a:solidFill>
                  <a:schemeClr val="tx1"/>
                </a:solidFill>
                <a:latin typeface="Tahoma" panose="020B0604030504040204" pitchFamily="34" charset="0"/>
                <a:ea typeface="Tahoma" panose="020B0604030504040204" pitchFamily="34" charset="0"/>
                <a:cs typeface="Tahoma" panose="020B0604030504040204" pitchFamily="34" charset="0"/>
              </a:rPr>
              <a:t>the content of a DPIA including the items listed in Article 35(7) and for example, the assessment of the proportionality and necessity of the processing operations, required under Article 35(7)(b).</a:t>
            </a:r>
          </a:p>
          <a:p>
            <a:pPr>
              <a:buFont typeface="+mj-lt"/>
              <a:buAutoNum type="arabicPeriod"/>
            </a:pPr>
            <a:endParaRPr lang="en-GB"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404664"/>
            <a:ext cx="4752528" cy="7571091"/>
          </a:xfrm>
          <a:prstGeom prst="rect">
            <a:avLst/>
          </a:prstGeom>
          <a:ln>
            <a:solidFill>
              <a:schemeClr val="tx1"/>
            </a:solidFill>
          </a:ln>
        </p:spPr>
      </p:pic>
    </p:spTree>
    <p:extLst>
      <p:ext uri="{BB962C8B-B14F-4D97-AF65-F5344CB8AC3E}">
        <p14:creationId xmlns:p14="http://schemas.microsoft.com/office/powerpoint/2010/main" val="28736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41</a:t>
            </a:fld>
            <a:endParaRPr lang="en-US"/>
          </a:p>
        </p:txBody>
      </p:sp>
      <p:sp>
        <p:nvSpPr>
          <p:cNvPr id="12" name="TextBox 11">
            <a:extLst>
              <a:ext uri="{FF2B5EF4-FFF2-40B4-BE49-F238E27FC236}">
                <a16:creationId xmlns:a16="http://schemas.microsoft.com/office/drawing/2014/main" id="{2EDDEB40-6632-4ED7-AC6B-5F3501B705CA}"/>
              </a:ext>
            </a:extLst>
          </p:cNvPr>
          <p:cNvSpPr txBox="1"/>
          <p:nvPr/>
        </p:nvSpPr>
        <p:spPr>
          <a:xfrm>
            <a:off x="235870" y="2276872"/>
            <a:ext cx="8800625" cy="1631216"/>
          </a:xfrm>
          <a:prstGeom prst="rect">
            <a:avLst/>
          </a:prstGeom>
          <a:noFill/>
        </p:spPr>
        <p:txBody>
          <a:bodyPr wrap="square" rtlCol="0">
            <a:spAutoFit/>
          </a:bodyPr>
          <a:lstStyle/>
          <a:p>
            <a:pPr marL="285750" indent="-285750" fontAlgn="base">
              <a:buFont typeface="Arial" panose="020B0604020202020204" pitchFamily="34" charset="0"/>
              <a:buChar char="•"/>
            </a:pPr>
            <a:r>
              <a:rPr lang="en-AU" sz="2000" dirty="0" smtClean="0">
                <a:latin typeface="Tahoma" panose="020B0604030504040204" pitchFamily="34" charset="0"/>
                <a:ea typeface="Tahoma" panose="020B0604030504040204" pitchFamily="34" charset="0"/>
                <a:cs typeface="Tahoma" panose="020B0604030504040204" pitchFamily="34" charset="0"/>
              </a:rPr>
              <a:t>There are practical purposes to data breach notification obligations (i.e. people can take steps to mitigate potential harms e.g. identity fraud). </a:t>
            </a:r>
            <a:endParaRPr lang="en-AU" sz="2000" dirty="0">
              <a:latin typeface="Tahoma" panose="020B0604030504040204" pitchFamily="34" charset="0"/>
              <a:ea typeface="Tahoma" panose="020B0604030504040204" pitchFamily="34" charset="0"/>
              <a:cs typeface="Tahoma" panose="020B0604030504040204" pitchFamily="34" charset="0"/>
            </a:endParaRPr>
          </a:p>
          <a:p>
            <a:pPr marL="285750" indent="-285750" fontAlgn="base">
              <a:buFont typeface="Arial" panose="020B0604020202020204" pitchFamily="34" charset="0"/>
              <a:buChar char="•"/>
            </a:pPr>
            <a:r>
              <a:rPr lang="en-AU" sz="2000" dirty="0" smtClean="0">
                <a:latin typeface="Tahoma" panose="020B0604030504040204" pitchFamily="34" charset="0"/>
                <a:ea typeface="Tahoma" panose="020B0604030504040204" pitchFamily="34" charset="0"/>
                <a:cs typeface="Tahoma" panose="020B0604030504040204" pitchFamily="34" charset="0"/>
              </a:rPr>
              <a:t>However, such schemes also take a broader perspective in terms of the enhancement of accountability for protecting privacy thereby aiming to build trust.</a:t>
            </a:r>
            <a:endParaRPr lang="en-AU"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Subtitle 2">
            <a:extLst>
              <a:ext uri="{FF2B5EF4-FFF2-40B4-BE49-F238E27FC236}">
                <a16:creationId xmlns:a16="http://schemas.microsoft.com/office/drawing/2014/main" id="{655A0E37-7257-417A-961D-B0920E5EF31E}"/>
              </a:ext>
            </a:extLst>
          </p:cNvPr>
          <p:cNvSpPr txBox="1">
            <a:spLocks/>
          </p:cNvSpPr>
          <p:nvPr/>
        </p:nvSpPr>
        <p:spPr>
          <a:xfrm>
            <a:off x="70992" y="10053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AND NOTIFICATION REQUIREMENTS</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9489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42</a:t>
            </a:fld>
            <a:endParaRPr lang="en-US"/>
          </a:p>
        </p:txBody>
      </p:sp>
      <p:sp>
        <p:nvSpPr>
          <p:cNvPr id="12" name="TextBox 11">
            <a:extLst>
              <a:ext uri="{FF2B5EF4-FFF2-40B4-BE49-F238E27FC236}">
                <a16:creationId xmlns:a16="http://schemas.microsoft.com/office/drawing/2014/main" id="{2EDDEB40-6632-4ED7-AC6B-5F3501B705CA}"/>
              </a:ext>
            </a:extLst>
          </p:cNvPr>
          <p:cNvSpPr txBox="1"/>
          <p:nvPr/>
        </p:nvSpPr>
        <p:spPr>
          <a:xfrm>
            <a:off x="91993" y="1920755"/>
            <a:ext cx="8783569" cy="4511491"/>
          </a:xfrm>
          <a:prstGeom prst="rect">
            <a:avLst/>
          </a:prstGeom>
          <a:noFill/>
        </p:spPr>
        <p:txBody>
          <a:bodyPr wrap="square" rtlCol="0">
            <a:spAutoFit/>
          </a:bodyPr>
          <a:lstStyle/>
          <a:p>
            <a:r>
              <a:rPr lang="en-AU" altLang="en-US" sz="1600" b="1" dirty="0">
                <a:latin typeface="Helvetica" panose="020B0604020202020204" pitchFamily="34" charset="0"/>
                <a:ea typeface="Tahoma" panose="020B0604030504040204" pitchFamily="34" charset="0"/>
                <a:cs typeface="Helvetica" panose="020B0604020202020204" pitchFamily="34" charset="0"/>
              </a:rPr>
              <a:t>The Notifiable Data Breaches (NDB) scheme – Privacy Act</a:t>
            </a:r>
          </a:p>
          <a:p>
            <a:pPr fontAlgn="base"/>
            <a:endParaRPr lang="en-AU" sz="1600" dirty="0" smtClean="0"/>
          </a:p>
          <a:p>
            <a:pPr marL="285750" indent="-285750" fontAlgn="base">
              <a:buFont typeface="Arial" panose="020B0604020202020204" pitchFamily="34" charset="0"/>
              <a:buChar char="•"/>
            </a:pPr>
            <a:r>
              <a:rPr lang="en-AU" sz="1600" dirty="0" smtClean="0"/>
              <a:t>Part </a:t>
            </a:r>
            <a:r>
              <a:rPr lang="en-AU" sz="1600" dirty="0"/>
              <a:t>IIIC of the Privacy Act requires entities to notify </a:t>
            </a:r>
            <a:r>
              <a:rPr lang="en-AU" sz="1600" dirty="0" smtClean="0"/>
              <a:t>(affected </a:t>
            </a:r>
            <a:r>
              <a:rPr lang="en-AU" sz="1600" dirty="0"/>
              <a:t>individuals and the </a:t>
            </a:r>
            <a:r>
              <a:rPr lang="en-AU" sz="1600" dirty="0" smtClean="0"/>
              <a:t>Commissioner) about </a:t>
            </a:r>
            <a:r>
              <a:rPr lang="en-AU" sz="1600" dirty="0"/>
              <a:t>‘eligible data breaches’. </a:t>
            </a:r>
            <a:endParaRPr lang="en-AU" sz="1600" dirty="0" smtClean="0"/>
          </a:p>
          <a:p>
            <a:pPr marL="171450" indent="-171450" fontAlgn="base">
              <a:buFont typeface="Arial" panose="020B0604020202020204" pitchFamily="34" charset="0"/>
              <a:buChar char="•"/>
            </a:pPr>
            <a:endParaRPr lang="en-AU" sz="1200" dirty="0">
              <a:latin typeface="Helvetica" panose="020B0604020202020204" pitchFamily="34" charset="0"/>
              <a:ea typeface="Tahoma" panose="020B0604030504040204" pitchFamily="34" charset="0"/>
              <a:cs typeface="Helvetica" panose="020B0604020202020204" pitchFamily="34" charset="0"/>
            </a:endParaRPr>
          </a:p>
          <a:p>
            <a:pPr marL="285750" indent="-285750" fontAlgn="base">
              <a:buFont typeface="Arial" panose="020B0604020202020204" pitchFamily="34" charset="0"/>
              <a:buChar char="•"/>
            </a:pPr>
            <a:r>
              <a:rPr lang="en-AU" sz="1600" dirty="0"/>
              <a:t>An eligible data breach occurs when the following criteria are met:</a:t>
            </a:r>
          </a:p>
          <a:p>
            <a:pPr marL="557213" lvl="1" indent="-214313">
              <a:buFont typeface="Arial" panose="020B0604020202020204" pitchFamily="34" charset="0"/>
              <a:buChar char="•"/>
            </a:pPr>
            <a:r>
              <a:rPr lang="en-AU" sz="1600" dirty="0"/>
              <a:t>There is </a:t>
            </a:r>
            <a:r>
              <a:rPr lang="en-AU" sz="1600" b="1" u="sng" dirty="0"/>
              <a:t>unauthorised</a:t>
            </a:r>
            <a:r>
              <a:rPr lang="en-AU" sz="1600" b="1" dirty="0"/>
              <a:t> </a:t>
            </a:r>
            <a:r>
              <a:rPr lang="en-AU" sz="1600" b="1" u="sng" dirty="0"/>
              <a:t>access</a:t>
            </a:r>
            <a:r>
              <a:rPr lang="en-AU" sz="1600" b="1" dirty="0"/>
              <a:t> to or </a:t>
            </a:r>
            <a:r>
              <a:rPr lang="en-AU" sz="1600" b="1" u="sng" dirty="0"/>
              <a:t>disclosure</a:t>
            </a:r>
            <a:r>
              <a:rPr lang="en-AU" sz="1600" b="1" dirty="0"/>
              <a:t> </a:t>
            </a:r>
            <a:r>
              <a:rPr lang="en-AU" sz="1600" dirty="0"/>
              <a:t>of </a:t>
            </a:r>
            <a:r>
              <a:rPr lang="en-AU" sz="1600" b="1" dirty="0"/>
              <a:t>personal information </a:t>
            </a:r>
            <a:r>
              <a:rPr lang="en-AU" sz="1600" dirty="0"/>
              <a:t>held by an entity (</a:t>
            </a:r>
            <a:r>
              <a:rPr lang="en-AU" sz="1600" b="1" dirty="0"/>
              <a:t>or information is lost</a:t>
            </a:r>
            <a:r>
              <a:rPr lang="en-AU" sz="1600" dirty="0"/>
              <a:t> in circumstances where </a:t>
            </a:r>
            <a:r>
              <a:rPr lang="en-AU" sz="1600" b="1" dirty="0"/>
              <a:t>unauthorised access or disclosure </a:t>
            </a:r>
            <a:r>
              <a:rPr lang="en-AU" sz="1600" b="1" u="sng" dirty="0"/>
              <a:t>is likely to occur</a:t>
            </a:r>
            <a:r>
              <a:rPr lang="en-AU" sz="1600" dirty="0"/>
              <a:t>).</a:t>
            </a:r>
          </a:p>
          <a:p>
            <a:pPr marL="557213" lvl="1" indent="-214313">
              <a:buFont typeface="Arial" panose="020B0604020202020204" pitchFamily="34" charset="0"/>
              <a:buChar char="•"/>
            </a:pPr>
            <a:r>
              <a:rPr lang="en-AU" sz="1600" dirty="0"/>
              <a:t>This is </a:t>
            </a:r>
            <a:r>
              <a:rPr lang="en-AU" sz="1600" b="1" dirty="0"/>
              <a:t>likely to result </a:t>
            </a:r>
            <a:r>
              <a:rPr lang="en-AU" sz="1600" dirty="0"/>
              <a:t>in </a:t>
            </a:r>
            <a:r>
              <a:rPr lang="en-AU" sz="1600" b="1" u="sng" dirty="0"/>
              <a:t>serious harm </a:t>
            </a:r>
            <a:r>
              <a:rPr lang="en-AU" sz="1600" dirty="0"/>
              <a:t>to any of the individuals to whom the information relates.</a:t>
            </a:r>
          </a:p>
          <a:p>
            <a:pPr marL="557213" lvl="1" indent="-214313">
              <a:buFont typeface="Arial" panose="020B0604020202020204" pitchFamily="34" charset="0"/>
              <a:buChar char="•"/>
            </a:pPr>
            <a:r>
              <a:rPr lang="en-AU" sz="1600" dirty="0"/>
              <a:t>The entity has been </a:t>
            </a:r>
            <a:r>
              <a:rPr lang="en-AU" sz="1600" b="1" dirty="0"/>
              <a:t>unable to prevent the likely risk of serious harm </a:t>
            </a:r>
            <a:r>
              <a:rPr lang="en-AU" sz="1600" b="1" u="sng" dirty="0"/>
              <a:t>with remedial action</a:t>
            </a:r>
            <a:r>
              <a:rPr lang="en-AU" sz="1600" dirty="0" smtClean="0"/>
              <a:t>.</a:t>
            </a:r>
          </a:p>
          <a:p>
            <a:pPr marL="214313" indent="-214313">
              <a:buFont typeface="Arial" panose="020B0604020202020204" pitchFamily="34" charset="0"/>
              <a:buChar char="•"/>
            </a:pPr>
            <a:endParaRPr lang="en-AU" sz="1600" dirty="0"/>
          </a:p>
          <a:p>
            <a:pPr marL="285750" indent="-285750" fontAlgn="base">
              <a:buFont typeface="Arial" panose="020B0604020202020204" pitchFamily="34" charset="0"/>
              <a:buChar char="•"/>
            </a:pPr>
            <a:r>
              <a:rPr lang="en-AU" sz="1600" dirty="0"/>
              <a:t>Entities must also conduct an assessment if it is not clear if a suspected data breach meets these criteria. The assessment will determine whether the breach is an ‘eligible data breach’ that triggers notification obligations.</a:t>
            </a:r>
          </a:p>
          <a:p>
            <a:pPr fontAlgn="base"/>
            <a:endParaRPr lang="en-AU" sz="1600" dirty="0"/>
          </a:p>
        </p:txBody>
      </p:sp>
      <p:sp>
        <p:nvSpPr>
          <p:cNvPr id="10" name="Subtitle 2">
            <a:extLst>
              <a:ext uri="{FF2B5EF4-FFF2-40B4-BE49-F238E27FC236}">
                <a16:creationId xmlns:a16="http://schemas.microsoft.com/office/drawing/2014/main" id="{655A0E37-7257-417A-961D-B0920E5EF31E}"/>
              </a:ext>
            </a:extLst>
          </p:cNvPr>
          <p:cNvSpPr txBox="1">
            <a:spLocks/>
          </p:cNvSpPr>
          <p:nvPr/>
        </p:nvSpPr>
        <p:spPr>
          <a:xfrm>
            <a:off x="70992" y="873564"/>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AND NOTIFICATION REQUIREMENTS</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7804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655A0E37-7257-417A-961D-B0920E5EF31E}"/>
              </a:ext>
            </a:extLst>
          </p:cNvPr>
          <p:cNvSpPr txBox="1">
            <a:spLocks/>
          </p:cNvSpPr>
          <p:nvPr/>
        </p:nvSpPr>
        <p:spPr>
          <a:xfrm>
            <a:off x="70992" y="873564"/>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AND NOTIFICATION REQUIREMENTS</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p:cNvSpPr>
            <a:spLocks noGrp="1"/>
          </p:cNvSpPr>
          <p:nvPr>
            <p:ph type="sldNum" sz="quarter" idx="12"/>
          </p:nvPr>
        </p:nvSpPr>
        <p:spPr>
          <a:xfrm>
            <a:off x="8152559" y="6244027"/>
            <a:ext cx="585787" cy="215900"/>
          </a:xfrm>
        </p:spPr>
        <p:txBody>
          <a:bodyPr/>
          <a:lstStyle/>
          <a:p>
            <a:fld id="{BF39E156-E56C-3F48-8CAC-C6B229E75DF8}" type="slidenum">
              <a:rPr lang="en-US" smtClean="0"/>
              <a:t>43</a:t>
            </a:fld>
            <a:endParaRPr lang="en-US"/>
          </a:p>
        </p:txBody>
      </p:sp>
      <p:sp>
        <p:nvSpPr>
          <p:cNvPr id="4" name="TextBox 3"/>
          <p:cNvSpPr txBox="1"/>
          <p:nvPr/>
        </p:nvSpPr>
        <p:spPr>
          <a:xfrm>
            <a:off x="375320" y="1843900"/>
            <a:ext cx="8280920" cy="3139321"/>
          </a:xfrm>
          <a:prstGeom prst="rect">
            <a:avLst/>
          </a:prstGeom>
          <a:noFill/>
        </p:spPr>
        <p:txBody>
          <a:bodyPr wrap="square" rtlCol="0">
            <a:spAutoFit/>
          </a:bodyPr>
          <a:lstStyle/>
          <a:p>
            <a:r>
              <a:rPr lang="en-AU" altLang="en-US" b="1" dirty="0">
                <a:latin typeface="Helvetica" panose="020B0604020202020204" pitchFamily="34" charset="0"/>
                <a:ea typeface="Tahoma" panose="020B0604030504040204" pitchFamily="34" charset="0"/>
                <a:cs typeface="Helvetica" panose="020B0604020202020204" pitchFamily="34" charset="0"/>
              </a:rPr>
              <a:t>The Notifiable Data Breaches (NDB) scheme – Privacy </a:t>
            </a:r>
            <a:r>
              <a:rPr lang="en-AU" altLang="en-US" b="1" dirty="0" smtClean="0">
                <a:latin typeface="Helvetica" panose="020B0604020202020204" pitchFamily="34" charset="0"/>
                <a:ea typeface="Tahoma" panose="020B0604030504040204" pitchFamily="34" charset="0"/>
                <a:cs typeface="Helvetica" panose="020B0604020202020204" pitchFamily="34" charset="0"/>
              </a:rPr>
              <a:t>Act</a:t>
            </a:r>
            <a:endParaRPr lang="en-AU" b="1" dirty="0" smtClean="0"/>
          </a:p>
          <a:p>
            <a:pPr marL="214313" indent="-214313">
              <a:buFont typeface="Arial" panose="020B0604020202020204" pitchFamily="34" charset="0"/>
              <a:buChar char="•"/>
            </a:pPr>
            <a:r>
              <a:rPr lang="en-AU" b="1" dirty="0" smtClean="0"/>
              <a:t>Step </a:t>
            </a:r>
            <a:r>
              <a:rPr lang="en-AU" b="1" dirty="0"/>
              <a:t>1</a:t>
            </a:r>
            <a:r>
              <a:rPr lang="en-AU" dirty="0"/>
              <a:t>: </a:t>
            </a:r>
            <a:r>
              <a:rPr lang="en-AU" b="1" dirty="0"/>
              <a:t>Contain</a:t>
            </a:r>
            <a:r>
              <a:rPr lang="en-AU" dirty="0"/>
              <a:t> the data breach to prevent any further compromise of personal information. </a:t>
            </a:r>
            <a:endParaRPr lang="en-AU" dirty="0" smtClean="0"/>
          </a:p>
          <a:p>
            <a:pPr marL="214313" indent="-214313">
              <a:buFont typeface="Arial" panose="020B0604020202020204" pitchFamily="34" charset="0"/>
              <a:buChar char="•"/>
            </a:pPr>
            <a:r>
              <a:rPr lang="en-AU" b="1" dirty="0" smtClean="0"/>
              <a:t>Step </a:t>
            </a:r>
            <a:r>
              <a:rPr lang="en-AU" b="1" dirty="0"/>
              <a:t>2</a:t>
            </a:r>
            <a:r>
              <a:rPr lang="en-AU" dirty="0"/>
              <a:t>: </a:t>
            </a:r>
            <a:r>
              <a:rPr lang="en-AU" b="1" dirty="0"/>
              <a:t>Assess</a:t>
            </a:r>
            <a:r>
              <a:rPr lang="en-AU" dirty="0"/>
              <a:t> the data breach by gathering the facts and evaluating the risks, including potential harm to affected individuals and, where possible, taking action to remediate any risk of harm. </a:t>
            </a:r>
            <a:endParaRPr lang="en-AU" dirty="0" smtClean="0"/>
          </a:p>
          <a:p>
            <a:pPr marL="214313" indent="-214313">
              <a:buFont typeface="Arial" panose="020B0604020202020204" pitchFamily="34" charset="0"/>
              <a:buChar char="•"/>
            </a:pPr>
            <a:r>
              <a:rPr lang="en-AU" b="1" dirty="0" smtClean="0"/>
              <a:t>Step </a:t>
            </a:r>
            <a:r>
              <a:rPr lang="en-AU" b="1" dirty="0"/>
              <a:t>3</a:t>
            </a:r>
            <a:r>
              <a:rPr lang="en-AU" dirty="0"/>
              <a:t>: </a:t>
            </a:r>
            <a:r>
              <a:rPr lang="en-AU" b="1" dirty="0"/>
              <a:t>Notify</a:t>
            </a:r>
            <a:r>
              <a:rPr lang="en-AU" dirty="0"/>
              <a:t> individuals and the Commissioner if required. If the breach is an ‘eligible data breach’ under the NDB scheme, it may be mandatory for the entity to notify. </a:t>
            </a:r>
            <a:endParaRPr lang="en-AU" dirty="0" smtClean="0"/>
          </a:p>
          <a:p>
            <a:pPr marL="214313" indent="-214313">
              <a:buFont typeface="Arial" panose="020B0604020202020204" pitchFamily="34" charset="0"/>
              <a:buChar char="•"/>
            </a:pPr>
            <a:r>
              <a:rPr lang="en-AU" b="1" dirty="0" smtClean="0"/>
              <a:t>Step </a:t>
            </a:r>
            <a:r>
              <a:rPr lang="en-AU" b="1" dirty="0"/>
              <a:t>4</a:t>
            </a:r>
            <a:r>
              <a:rPr lang="en-AU" dirty="0"/>
              <a:t>: </a:t>
            </a:r>
            <a:r>
              <a:rPr lang="en-AU" b="1" dirty="0"/>
              <a:t>Review</a:t>
            </a:r>
            <a:r>
              <a:rPr lang="en-AU" dirty="0"/>
              <a:t> the incident and consider what actions can be taken to prevent future breaches</a:t>
            </a:r>
            <a:r>
              <a:rPr lang="en-AU" dirty="0" smtClean="0"/>
              <a:t>.</a:t>
            </a:r>
          </a:p>
        </p:txBody>
      </p:sp>
      <p:sp>
        <p:nvSpPr>
          <p:cNvPr id="10" name="Rectangle 9"/>
          <p:cNvSpPr/>
          <p:nvPr/>
        </p:nvSpPr>
        <p:spPr>
          <a:xfrm>
            <a:off x="375320" y="4970696"/>
            <a:ext cx="8405610" cy="923330"/>
          </a:xfrm>
          <a:prstGeom prst="rect">
            <a:avLst/>
          </a:prstGeom>
        </p:spPr>
        <p:txBody>
          <a:bodyPr wrap="square">
            <a:spAutoFit/>
          </a:bodyPr>
          <a:lstStyle/>
          <a:p>
            <a:r>
              <a:rPr lang="en-AU" dirty="0"/>
              <a:t>An entity must take </a:t>
            </a:r>
            <a:r>
              <a:rPr lang="en-AU" b="1" dirty="0"/>
              <a:t>all reasonable steps </a:t>
            </a:r>
            <a:r>
              <a:rPr lang="en-AU" b="1" u="sng" dirty="0"/>
              <a:t>to complete the assessment </a:t>
            </a:r>
            <a:r>
              <a:rPr lang="en-AU" b="1" dirty="0"/>
              <a:t>within </a:t>
            </a:r>
            <a:r>
              <a:rPr lang="en-AU" b="1" u="sng" dirty="0"/>
              <a:t>30 calendar days after the day </a:t>
            </a:r>
            <a:r>
              <a:rPr lang="en-AU" dirty="0"/>
              <a:t>the entity </a:t>
            </a:r>
            <a:r>
              <a:rPr lang="en-AU" b="1" u="sng" dirty="0"/>
              <a:t>became aware of the grounds </a:t>
            </a:r>
            <a:r>
              <a:rPr lang="en-AU" dirty="0"/>
              <a:t>(or information) that caused it to suspect an eligible data breach (s 26WH(2)).</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60648"/>
            <a:ext cx="5184576" cy="6836685"/>
          </a:xfrm>
          <a:prstGeom prst="rect">
            <a:avLst/>
          </a:prstGeom>
        </p:spPr>
      </p:pic>
    </p:spTree>
    <p:extLst>
      <p:ext uri="{BB962C8B-B14F-4D97-AF65-F5344CB8AC3E}">
        <p14:creationId xmlns:p14="http://schemas.microsoft.com/office/powerpoint/2010/main" val="312292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44</a:t>
            </a:fld>
            <a:endParaRPr lang="en-US"/>
          </a:p>
        </p:txBody>
      </p:sp>
      <p:sp>
        <p:nvSpPr>
          <p:cNvPr id="4" name="TextBox 3"/>
          <p:cNvSpPr txBox="1"/>
          <p:nvPr/>
        </p:nvSpPr>
        <p:spPr>
          <a:xfrm>
            <a:off x="215231" y="1988840"/>
            <a:ext cx="8471569" cy="2462213"/>
          </a:xfrm>
          <a:prstGeom prst="rect">
            <a:avLst/>
          </a:prstGeom>
          <a:noFill/>
        </p:spPr>
        <p:txBody>
          <a:bodyPr wrap="square" rtlCol="0">
            <a:spAutoFit/>
          </a:bodyPr>
          <a:lstStyle/>
          <a:p>
            <a:pPr marL="214313" indent="-214313">
              <a:buFont typeface="Arial" panose="020B0604020202020204" pitchFamily="34" charset="0"/>
              <a:buChar char="•"/>
            </a:pPr>
            <a:r>
              <a:rPr lang="en-AU" sz="1400" dirty="0"/>
              <a:t>The Data Protection Directive 95/46/EC did not include a specific data breach notification obligation. However, obligations of this kind were often included in national law or the Data Protection Authorities recommended it, by inferring good practice standards to notify from other provisions of the Directive</a:t>
            </a:r>
            <a:r>
              <a:rPr lang="en-AU" sz="1400" dirty="0" smtClean="0"/>
              <a:t>. </a:t>
            </a:r>
          </a:p>
          <a:p>
            <a:pPr marL="214313" indent="-214313">
              <a:buFont typeface="Arial" panose="020B0604020202020204" pitchFamily="34" charset="0"/>
              <a:buChar char="•"/>
            </a:pPr>
            <a:r>
              <a:rPr lang="en-AU" sz="1400" dirty="0"/>
              <a:t>In contrast, the </a:t>
            </a:r>
            <a:r>
              <a:rPr lang="en-AU" sz="1400" dirty="0" smtClean="0"/>
              <a:t>GDPR </a:t>
            </a:r>
            <a:r>
              <a:rPr lang="en-AU" sz="1400" dirty="0"/>
              <a:t>does include a notification obligation in case of a personal data breach in Art. 33 GDPR. </a:t>
            </a:r>
            <a:endParaRPr lang="en-AU" sz="1400" dirty="0" smtClean="0"/>
          </a:p>
          <a:p>
            <a:pPr marL="557213" lvl="1" indent="-214313">
              <a:buFont typeface="Arial" panose="020B0604020202020204" pitchFamily="34" charset="0"/>
              <a:buChar char="•"/>
            </a:pPr>
            <a:r>
              <a:rPr lang="en-AU" sz="1400" dirty="0" smtClean="0"/>
              <a:t>The </a:t>
            </a:r>
            <a:r>
              <a:rPr lang="en-AU" sz="1400" dirty="0"/>
              <a:t>controller is required to provide notification of the personal data breach </a:t>
            </a:r>
            <a:r>
              <a:rPr lang="en-AU" sz="1400" b="1" dirty="0"/>
              <a:t>without undue delay and, where feasible, </a:t>
            </a:r>
            <a:r>
              <a:rPr lang="en-AU" sz="1400" b="1" u="sng" dirty="0"/>
              <a:t>no later than 72 hours after having become aware of it </a:t>
            </a:r>
            <a:r>
              <a:rPr lang="en-AU" sz="1400" b="1" dirty="0"/>
              <a:t>(if the notification is made later, reasons for the delay must be given). </a:t>
            </a:r>
            <a:endParaRPr lang="en-AU" sz="1400" b="1" dirty="0" smtClean="0"/>
          </a:p>
          <a:p>
            <a:pPr marL="557213" lvl="1" indent="-214313">
              <a:buFont typeface="Arial" panose="020B0604020202020204" pitchFamily="34" charset="0"/>
              <a:buChar char="•"/>
            </a:pPr>
            <a:r>
              <a:rPr lang="en-AU" sz="1400" dirty="0" smtClean="0"/>
              <a:t>Where </a:t>
            </a:r>
            <a:r>
              <a:rPr lang="en-AU" sz="1400" b="1" u="sng" dirty="0"/>
              <a:t>a data processor </a:t>
            </a:r>
            <a:r>
              <a:rPr lang="en-AU" sz="1400" b="1" dirty="0"/>
              <a:t>becomes aware of a personal data breach, this entity is obligated to notify the controller without undue delay who in turn must notify the supervisory authority</a:t>
            </a:r>
            <a:r>
              <a:rPr lang="en-AU" sz="1400" dirty="0"/>
              <a:t>. </a:t>
            </a:r>
          </a:p>
        </p:txBody>
      </p:sp>
      <p:sp>
        <p:nvSpPr>
          <p:cNvPr id="10"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 NOTIFICATION AND THE GDPR</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8555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45</a:t>
            </a:fld>
            <a:endParaRPr lang="en-US"/>
          </a:p>
        </p:txBody>
      </p:sp>
      <p:sp>
        <p:nvSpPr>
          <p:cNvPr id="4" name="TextBox 3"/>
          <p:cNvSpPr txBox="1"/>
          <p:nvPr/>
        </p:nvSpPr>
        <p:spPr>
          <a:xfrm>
            <a:off x="215231" y="2135506"/>
            <a:ext cx="8471569" cy="2308324"/>
          </a:xfrm>
          <a:prstGeom prst="rect">
            <a:avLst/>
          </a:prstGeom>
          <a:noFill/>
        </p:spPr>
        <p:txBody>
          <a:bodyPr wrap="square" rtlCol="0">
            <a:spAutoFit/>
          </a:bodyPr>
          <a:lstStyle/>
          <a:p>
            <a:pPr marL="214313" lvl="1" indent="-214313">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This </a:t>
            </a:r>
            <a:r>
              <a:rPr lang="en-AU" dirty="0">
                <a:latin typeface="Tahoma" panose="020B0604030504040204" pitchFamily="34" charset="0"/>
                <a:ea typeface="Tahoma" panose="020B0604030504040204" pitchFamily="34" charset="0"/>
                <a:cs typeface="Tahoma" panose="020B0604030504040204" pitchFamily="34" charset="0"/>
              </a:rPr>
              <a:t>provision does not focus on the impact of the service to trigger a notification obligation. Instead, </a:t>
            </a:r>
            <a:r>
              <a:rPr lang="en-AU" b="1" dirty="0">
                <a:latin typeface="Tahoma" panose="020B0604030504040204" pitchFamily="34" charset="0"/>
                <a:ea typeface="Tahoma" panose="020B0604030504040204" pitchFamily="34" charset="0"/>
                <a:cs typeface="Tahoma" panose="020B0604030504040204" pitchFamily="34" charset="0"/>
              </a:rPr>
              <a:t>breaches must be notified in general with the exception of a personal data breach that is unlikely to result in a risk to the rights and freedoms of natural persons</a:t>
            </a:r>
            <a:r>
              <a:rPr lang="en-AU" b="1" dirty="0" smtClean="0">
                <a:latin typeface="Tahoma" panose="020B0604030504040204" pitchFamily="34" charset="0"/>
                <a:ea typeface="Tahoma" panose="020B0604030504040204" pitchFamily="34" charset="0"/>
                <a:cs typeface="Tahoma" panose="020B0604030504040204" pitchFamily="34" charset="0"/>
              </a:rPr>
              <a:t>.</a:t>
            </a:r>
          </a:p>
          <a:p>
            <a:pPr marL="214313" lvl="1" indent="-214313">
              <a:buFont typeface="Arial" panose="020B0604020202020204" pitchFamily="34" charset="0"/>
              <a:buChar char="•"/>
            </a:pPr>
            <a:r>
              <a:rPr lang="en-AU" dirty="0">
                <a:latin typeface="Tahoma" panose="020B0604030504040204" pitchFamily="34" charset="0"/>
                <a:ea typeface="Tahoma" panose="020B0604030504040204" pitchFamily="34" charset="0"/>
                <a:cs typeface="Tahoma" panose="020B0604030504040204" pitchFamily="34" charset="0"/>
              </a:rPr>
              <a:t>In situations </a:t>
            </a:r>
            <a:r>
              <a:rPr lang="en-AU" b="1" dirty="0">
                <a:latin typeface="Tahoma" panose="020B0604030504040204" pitchFamily="34" charset="0"/>
                <a:ea typeface="Tahoma" panose="020B0604030504040204" pitchFamily="34" charset="0"/>
                <a:cs typeface="Tahoma" panose="020B0604030504040204" pitchFamily="34" charset="0"/>
              </a:rPr>
              <a:t>where the personal data breach is likely to result in a high risk to the rights and freedoms of natural persons</a:t>
            </a:r>
            <a:r>
              <a:rPr lang="en-AU" dirty="0">
                <a:latin typeface="Tahoma" panose="020B0604030504040204" pitchFamily="34" charset="0"/>
                <a:ea typeface="Tahoma" panose="020B0604030504040204" pitchFamily="34" charset="0"/>
                <a:cs typeface="Tahoma" panose="020B0604030504040204" pitchFamily="34" charset="0"/>
              </a:rPr>
              <a:t>, </a:t>
            </a:r>
            <a:r>
              <a:rPr lang="en-AU" b="1" dirty="0">
                <a:latin typeface="Tahoma" panose="020B0604030504040204" pitchFamily="34" charset="0"/>
                <a:ea typeface="Tahoma" panose="020B0604030504040204" pitchFamily="34" charset="0"/>
                <a:cs typeface="Tahoma" panose="020B0604030504040204" pitchFamily="34" charset="0"/>
              </a:rPr>
              <a:t>the controller is required to inform </a:t>
            </a:r>
            <a:r>
              <a:rPr lang="en-AU" dirty="0">
                <a:latin typeface="Tahoma" panose="020B0604030504040204" pitchFamily="34" charset="0"/>
                <a:ea typeface="Tahoma" panose="020B0604030504040204" pitchFamily="34" charset="0"/>
                <a:cs typeface="Tahoma" panose="020B0604030504040204" pitchFamily="34" charset="0"/>
              </a:rPr>
              <a:t>not only the supervisory authority but also </a:t>
            </a:r>
            <a:r>
              <a:rPr lang="en-AU" b="1" dirty="0">
                <a:latin typeface="Tahoma" panose="020B0604030504040204" pitchFamily="34" charset="0"/>
                <a:ea typeface="Tahoma" panose="020B0604030504040204" pitchFamily="34" charset="0"/>
                <a:cs typeface="Tahoma" panose="020B0604030504040204" pitchFamily="34" charset="0"/>
              </a:rPr>
              <a:t>the data subject without undue delay</a:t>
            </a:r>
            <a:r>
              <a:rPr lang="en-AU" dirty="0" smtClean="0">
                <a:latin typeface="Tahoma" panose="020B0604030504040204" pitchFamily="34" charset="0"/>
                <a:ea typeface="Tahoma" panose="020B0604030504040204" pitchFamily="34" charset="0"/>
                <a:cs typeface="Tahoma" panose="020B0604030504040204" pitchFamily="34" charset="0"/>
              </a:rPr>
              <a:t>.</a:t>
            </a:r>
            <a:endParaRPr lang="en-AU" dirty="0">
              <a:latin typeface="Tahoma" panose="020B0604030504040204" pitchFamily="34" charset="0"/>
              <a:ea typeface="Tahoma" panose="020B0604030504040204" pitchFamily="34" charset="0"/>
              <a:cs typeface="Tahoma" panose="020B0604030504040204" pitchFamily="34" charset="0"/>
            </a:endParaRPr>
          </a:p>
        </p:txBody>
      </p:sp>
      <p:sp>
        <p:nvSpPr>
          <p:cNvPr id="5" name="Subtitle 2">
            <a:extLst>
              <a:ext uri="{FF2B5EF4-FFF2-40B4-BE49-F238E27FC236}">
                <a16:creationId xmlns:a16="http://schemas.microsoft.com/office/drawing/2014/main" id="{655A0E37-7257-417A-961D-B0920E5EF31E}"/>
              </a:ext>
            </a:extLst>
          </p:cNvPr>
          <p:cNvSpPr txBox="1">
            <a:spLocks/>
          </p:cNvSpPr>
          <p:nvPr/>
        </p:nvSpPr>
        <p:spPr>
          <a:xfrm>
            <a:off x="42990" y="1124744"/>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NOTIFICATION AND THE GDPR</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95280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46</a:t>
            </a:fld>
            <a:endParaRPr lang="en-US"/>
          </a:p>
        </p:txBody>
      </p:sp>
      <p:sp>
        <p:nvSpPr>
          <p:cNvPr id="4" name="TextBox 3"/>
          <p:cNvSpPr txBox="1"/>
          <p:nvPr/>
        </p:nvSpPr>
        <p:spPr>
          <a:xfrm>
            <a:off x="215231" y="2132856"/>
            <a:ext cx="8471569" cy="3434273"/>
          </a:xfrm>
          <a:prstGeom prst="rect">
            <a:avLst/>
          </a:prstGeom>
          <a:noFill/>
        </p:spPr>
        <p:txBody>
          <a:bodyPr wrap="square" rtlCol="0">
            <a:spAutoFit/>
          </a:bodyPr>
          <a:lstStyle/>
          <a:p>
            <a:r>
              <a:rPr lang="en-AU" altLang="en-US" b="1" dirty="0">
                <a:latin typeface="Helvetica" panose="020B0604020202020204" pitchFamily="34" charset="0"/>
                <a:ea typeface="Tahoma" panose="020B0604030504040204" pitchFamily="34" charset="0"/>
                <a:cs typeface="Helvetica" panose="020B0604020202020204" pitchFamily="34" charset="0"/>
              </a:rPr>
              <a:t>Some substantive differences between the jurisdictions</a:t>
            </a:r>
          </a:p>
          <a:p>
            <a:endParaRPr lang="en-AU" dirty="0" smtClean="0"/>
          </a:p>
          <a:p>
            <a:pPr marL="257175" indent="-257175">
              <a:buFont typeface="+mj-lt"/>
              <a:buAutoNum type="arabicPeriod"/>
            </a:pPr>
            <a:r>
              <a:rPr lang="en-AU" dirty="0" smtClean="0"/>
              <a:t>Scope of application given the differences between the definition of personal data and personal information.</a:t>
            </a:r>
          </a:p>
          <a:p>
            <a:pPr marL="257175" indent="-257175">
              <a:buFont typeface="+mj-lt"/>
              <a:buAutoNum type="arabicPeriod"/>
            </a:pPr>
            <a:r>
              <a:rPr lang="en-AU" dirty="0" smtClean="0"/>
              <a:t>Scope of application given the differences between APP Entities versus controller and processor.</a:t>
            </a:r>
          </a:p>
          <a:p>
            <a:pPr marL="257175" indent="-257175">
              <a:buFont typeface="+mj-lt"/>
              <a:buAutoNum type="arabicPeriod"/>
            </a:pPr>
            <a:r>
              <a:rPr lang="en-AU" dirty="0" smtClean="0"/>
              <a:t>72 hours to notify the relevant data protection authority versus 30 days to complete the assessment to determine if it was an eligible data breach.</a:t>
            </a:r>
          </a:p>
          <a:p>
            <a:pPr marL="257175" indent="-257175">
              <a:buFont typeface="+mj-lt"/>
              <a:buAutoNum type="arabicPeriod"/>
            </a:pPr>
            <a:r>
              <a:rPr lang="en-AU" dirty="0" smtClean="0"/>
              <a:t>Obligation to report irrespective of seriousness </a:t>
            </a:r>
            <a:r>
              <a:rPr lang="en-AU" dirty="0"/>
              <a:t>unlikely to result in a risk to the rights and freedoms of natural </a:t>
            </a:r>
            <a:r>
              <a:rPr lang="en-AU" dirty="0" smtClean="0"/>
              <a:t>persons in the GDPR whereas it is for the APP Entity to determine whether the breach is eligible.</a:t>
            </a:r>
          </a:p>
          <a:p>
            <a:pPr marL="257175" indent="-257175">
              <a:buFont typeface="+mj-lt"/>
              <a:buAutoNum type="arabicPeriod"/>
            </a:pPr>
            <a:endParaRPr lang="en-AU" dirty="0"/>
          </a:p>
        </p:txBody>
      </p:sp>
      <p:sp>
        <p:nvSpPr>
          <p:cNvPr id="10"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 NOTIFICATION AND THE GDPR</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9612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47</a:t>
            </a:fld>
            <a:endParaRPr lang="en-US"/>
          </a:p>
        </p:txBody>
      </p:sp>
      <p:sp>
        <p:nvSpPr>
          <p:cNvPr id="3" name="Content Placeholder 2"/>
          <p:cNvSpPr>
            <a:spLocks noGrp="1"/>
          </p:cNvSpPr>
          <p:nvPr>
            <p:ph idx="1"/>
          </p:nvPr>
        </p:nvSpPr>
        <p:spPr>
          <a:xfrm>
            <a:off x="372460" y="2457450"/>
            <a:ext cx="8406962" cy="3032522"/>
          </a:xfrm>
        </p:spPr>
        <p:txBody>
          <a:bodyPr>
            <a:normAutofit fontScale="47500" lnSpcReduction="20000"/>
          </a:bodyPr>
          <a:lstStyle/>
          <a:p>
            <a:r>
              <a:rPr lang="en-AU" dirty="0"/>
              <a:t>For data breaches affecting certain categories of information, other mandatory or voluntary reporting schemes may exist. For example, entities might consider reporting certain breaches to</a:t>
            </a:r>
            <a:r>
              <a:rPr lang="en-AU" dirty="0" smtClean="0"/>
              <a:t>:</a:t>
            </a:r>
          </a:p>
          <a:p>
            <a:pPr marL="771525" lvl="1" indent="-257175">
              <a:buFont typeface="Arial" panose="020B0604020202020204" pitchFamily="34" charset="0"/>
              <a:buChar char="•"/>
            </a:pPr>
            <a:r>
              <a:rPr lang="en-AU" dirty="0" smtClean="0"/>
              <a:t>the </a:t>
            </a:r>
            <a:r>
              <a:rPr lang="en-AU" dirty="0"/>
              <a:t>entity’s financial services provider </a:t>
            </a:r>
            <a:endParaRPr lang="en-AU" dirty="0" smtClean="0"/>
          </a:p>
          <a:p>
            <a:pPr marL="771525" lvl="1" indent="-257175">
              <a:buFont typeface="Arial" panose="020B0604020202020204" pitchFamily="34" charset="0"/>
              <a:buChar char="•"/>
            </a:pPr>
            <a:r>
              <a:rPr lang="en-AU" dirty="0" smtClean="0"/>
              <a:t>police </a:t>
            </a:r>
            <a:r>
              <a:rPr lang="en-AU" dirty="0"/>
              <a:t>or law enforcement bodies </a:t>
            </a:r>
            <a:endParaRPr lang="en-AU" dirty="0" smtClean="0"/>
          </a:p>
          <a:p>
            <a:pPr marL="771525" lvl="1" indent="-257175">
              <a:buFont typeface="Arial" panose="020B0604020202020204" pitchFamily="34" charset="0"/>
              <a:buChar char="•"/>
            </a:pPr>
            <a:r>
              <a:rPr lang="en-AU" dirty="0" smtClean="0"/>
              <a:t>the </a:t>
            </a:r>
            <a:r>
              <a:rPr lang="en-AU" dirty="0"/>
              <a:t>Australian Securities &amp; Investments Commission (ASIC) </a:t>
            </a:r>
            <a:endParaRPr lang="en-AU" dirty="0" smtClean="0"/>
          </a:p>
          <a:p>
            <a:pPr marL="771525" lvl="1" indent="-257175">
              <a:buFont typeface="Arial" panose="020B0604020202020204" pitchFamily="34" charset="0"/>
              <a:buChar char="•"/>
            </a:pPr>
            <a:r>
              <a:rPr lang="en-AU" dirty="0" smtClean="0"/>
              <a:t>the </a:t>
            </a:r>
            <a:r>
              <a:rPr lang="en-AU" dirty="0"/>
              <a:t>Australian Prudential Regulation Authority (APRA) </a:t>
            </a:r>
            <a:endParaRPr lang="en-AU" dirty="0" smtClean="0"/>
          </a:p>
          <a:p>
            <a:pPr marL="771525" lvl="1" indent="-257175">
              <a:buFont typeface="Arial" panose="020B0604020202020204" pitchFamily="34" charset="0"/>
              <a:buChar char="•"/>
            </a:pPr>
            <a:r>
              <a:rPr lang="en-AU" dirty="0" smtClean="0"/>
              <a:t>the </a:t>
            </a:r>
            <a:r>
              <a:rPr lang="en-AU" dirty="0"/>
              <a:t>Australian Taxation Office (ATO) </a:t>
            </a:r>
            <a:endParaRPr lang="en-AU" dirty="0" smtClean="0"/>
          </a:p>
          <a:p>
            <a:pPr marL="771525" lvl="1" indent="-257175">
              <a:buFont typeface="Arial" panose="020B0604020202020204" pitchFamily="34" charset="0"/>
              <a:buChar char="•"/>
            </a:pPr>
            <a:r>
              <a:rPr lang="en-AU" dirty="0" smtClean="0"/>
              <a:t>the </a:t>
            </a:r>
            <a:r>
              <a:rPr lang="en-AU" dirty="0"/>
              <a:t>Australian Transaction Reports and Analysis Centre (AUSTRAC) </a:t>
            </a:r>
            <a:endParaRPr lang="en-AU" dirty="0" smtClean="0"/>
          </a:p>
          <a:p>
            <a:pPr marL="771525" lvl="1" indent="-257175">
              <a:buFont typeface="Arial" panose="020B0604020202020204" pitchFamily="34" charset="0"/>
              <a:buChar char="•"/>
            </a:pPr>
            <a:r>
              <a:rPr lang="en-AU" dirty="0" smtClean="0"/>
              <a:t>the </a:t>
            </a:r>
            <a:r>
              <a:rPr lang="en-AU" dirty="0"/>
              <a:t>Australian Cyber Security Centre (ACSC) </a:t>
            </a:r>
            <a:endParaRPr lang="en-AU" dirty="0" smtClean="0"/>
          </a:p>
          <a:p>
            <a:pPr marL="771525" lvl="1" indent="-257175">
              <a:buFont typeface="Arial" panose="020B0604020202020204" pitchFamily="34" charset="0"/>
              <a:buChar char="•"/>
            </a:pPr>
            <a:r>
              <a:rPr lang="en-AU" dirty="0" smtClean="0"/>
              <a:t>the </a:t>
            </a:r>
            <a:r>
              <a:rPr lang="en-AU" dirty="0"/>
              <a:t>Australian Digital Health Agency (ADHA) </a:t>
            </a:r>
            <a:endParaRPr lang="en-AU" dirty="0" smtClean="0"/>
          </a:p>
          <a:p>
            <a:pPr marL="771525" lvl="1" indent="-257175">
              <a:buFont typeface="Arial" panose="020B0604020202020204" pitchFamily="34" charset="0"/>
              <a:buChar char="•"/>
            </a:pPr>
            <a:r>
              <a:rPr lang="en-AU" dirty="0" smtClean="0"/>
              <a:t>the </a:t>
            </a:r>
            <a:r>
              <a:rPr lang="en-AU" dirty="0"/>
              <a:t>Department of Health </a:t>
            </a:r>
            <a:endParaRPr lang="en-AU" dirty="0" smtClean="0"/>
          </a:p>
          <a:p>
            <a:pPr marL="771525" lvl="1" indent="-257175">
              <a:buFont typeface="Arial" panose="020B0604020202020204" pitchFamily="34" charset="0"/>
              <a:buChar char="•"/>
            </a:pPr>
            <a:r>
              <a:rPr lang="en-AU" dirty="0" smtClean="0"/>
              <a:t>State </a:t>
            </a:r>
            <a:r>
              <a:rPr lang="en-AU" dirty="0"/>
              <a:t>or Territory Privacy and Information Commissioners </a:t>
            </a:r>
            <a:endParaRPr lang="en-AU" dirty="0" smtClean="0"/>
          </a:p>
          <a:p>
            <a:pPr marL="771525" lvl="1" indent="-257175">
              <a:buFont typeface="Arial" panose="020B0604020202020204" pitchFamily="34" charset="0"/>
              <a:buChar char="•"/>
            </a:pPr>
            <a:r>
              <a:rPr lang="en-AU" dirty="0" smtClean="0"/>
              <a:t>Professional </a:t>
            </a:r>
            <a:r>
              <a:rPr lang="en-AU" dirty="0"/>
              <a:t>associations </a:t>
            </a:r>
            <a:r>
              <a:rPr lang="en-AU" dirty="0" smtClean="0"/>
              <a:t>and regulatory </a:t>
            </a:r>
            <a:r>
              <a:rPr lang="en-AU" dirty="0"/>
              <a:t>bodies </a:t>
            </a:r>
            <a:endParaRPr lang="en-AU" dirty="0" smtClean="0"/>
          </a:p>
          <a:p>
            <a:pPr marL="771525" lvl="1" indent="-257175">
              <a:buFont typeface="Arial" panose="020B0604020202020204" pitchFamily="34" charset="0"/>
              <a:buChar char="•"/>
            </a:pPr>
            <a:r>
              <a:rPr lang="en-AU" dirty="0" smtClean="0"/>
              <a:t>Insurance </a:t>
            </a:r>
            <a:r>
              <a:rPr lang="en-AU" dirty="0"/>
              <a:t>providers</a:t>
            </a:r>
          </a:p>
        </p:txBody>
      </p:sp>
      <p:sp>
        <p:nvSpPr>
          <p:cNvPr id="9" name="Rectangle 8">
            <a:extLst>
              <a:ext uri="{FF2B5EF4-FFF2-40B4-BE49-F238E27FC236}">
                <a16:creationId xmlns:a16="http://schemas.microsoft.com/office/drawing/2014/main" id="{B80D8C28-7D1E-4070-A295-B81DF94E2487}"/>
              </a:ext>
            </a:extLst>
          </p:cNvPr>
          <p:cNvSpPr/>
          <p:nvPr/>
        </p:nvSpPr>
        <p:spPr>
          <a:xfrm>
            <a:off x="473396" y="2185336"/>
            <a:ext cx="5963498" cy="323165"/>
          </a:xfrm>
          <a:prstGeom prst="rect">
            <a:avLst/>
          </a:prstGeom>
        </p:spPr>
        <p:txBody>
          <a:bodyPr wrap="square">
            <a:spAutoFit/>
          </a:bodyPr>
          <a:lstStyle/>
          <a:p>
            <a:pPr marL="214313" indent="-214313">
              <a:spcBef>
                <a:spcPct val="20000"/>
              </a:spcBef>
              <a:spcAft>
                <a:spcPts val="450"/>
              </a:spcAft>
              <a:buClr>
                <a:prstClr val="white"/>
              </a:buClr>
              <a:buSzPct val="80000"/>
              <a:buFont typeface="Wingdings 3" panose="05040102010807070707" pitchFamily="18" charset="2"/>
              <a:buChar char=""/>
              <a:defRPr/>
            </a:pPr>
            <a:r>
              <a:rPr lang="en-AU" altLang="en-US" sz="1500" b="1" dirty="0">
                <a:latin typeface="Helvetica" panose="020B0604020202020204" pitchFamily="34" charset="0"/>
                <a:ea typeface="Tahoma" panose="020B0604030504040204" pitchFamily="34" charset="0"/>
                <a:cs typeface="Helvetica" panose="020B0604020202020204" pitchFamily="34" charset="0"/>
              </a:rPr>
              <a:t>Other reporting obligations – Australia </a:t>
            </a:r>
          </a:p>
        </p:txBody>
      </p:sp>
      <p:sp>
        <p:nvSpPr>
          <p:cNvPr id="11"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AND NOTIFICATION REQUIRMENTS</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88042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48</a:t>
            </a:fld>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938" y="2333161"/>
            <a:ext cx="5366609" cy="3401861"/>
          </a:xfrm>
        </p:spPr>
      </p:pic>
      <p:sp>
        <p:nvSpPr>
          <p:cNvPr id="9" name="Rectangle 8">
            <a:extLst>
              <a:ext uri="{FF2B5EF4-FFF2-40B4-BE49-F238E27FC236}">
                <a16:creationId xmlns:a16="http://schemas.microsoft.com/office/drawing/2014/main" id="{B80D8C28-7D1E-4070-A295-B81DF94E2487}"/>
              </a:ext>
            </a:extLst>
          </p:cNvPr>
          <p:cNvSpPr/>
          <p:nvPr/>
        </p:nvSpPr>
        <p:spPr>
          <a:xfrm>
            <a:off x="482921" y="2150583"/>
            <a:ext cx="5963498" cy="323165"/>
          </a:xfrm>
          <a:prstGeom prst="rect">
            <a:avLst/>
          </a:prstGeom>
        </p:spPr>
        <p:txBody>
          <a:bodyPr wrap="square">
            <a:spAutoFit/>
          </a:bodyPr>
          <a:lstStyle/>
          <a:p>
            <a:pPr marL="214313" indent="-214313">
              <a:spcBef>
                <a:spcPct val="20000"/>
              </a:spcBef>
              <a:spcAft>
                <a:spcPts val="450"/>
              </a:spcAft>
              <a:buClr>
                <a:prstClr val="white"/>
              </a:buClr>
              <a:buSzPct val="80000"/>
              <a:buFont typeface="Wingdings 3" panose="05040102010807070707" pitchFamily="18" charset="2"/>
              <a:buChar char=""/>
              <a:defRPr/>
            </a:pPr>
            <a:r>
              <a:rPr lang="en-AU" altLang="en-US" sz="1500" b="1" dirty="0">
                <a:latin typeface="Helvetica" panose="020B0604020202020204" pitchFamily="34" charset="0"/>
                <a:ea typeface="Tahoma" panose="020B0604030504040204" pitchFamily="34" charset="0"/>
                <a:cs typeface="Helvetica" panose="020B0604020202020204" pitchFamily="34" charset="0"/>
              </a:rPr>
              <a:t>Other reporting obligations – EU </a:t>
            </a:r>
          </a:p>
        </p:txBody>
      </p:sp>
      <p:sp>
        <p:nvSpPr>
          <p:cNvPr id="10" name="Subtitle 2">
            <a:extLst>
              <a:ext uri="{FF2B5EF4-FFF2-40B4-BE49-F238E27FC236}">
                <a16:creationId xmlns:a16="http://schemas.microsoft.com/office/drawing/2014/main" id="{655A0E37-7257-417A-961D-B0920E5EF31E}"/>
              </a:ext>
            </a:extLst>
          </p:cNvPr>
          <p:cNvSpPr txBox="1">
            <a:spLocks/>
          </p:cNvSpPr>
          <p:nvPr/>
        </p:nvSpPr>
        <p:spPr>
          <a:xfrm>
            <a:off x="70992" y="908720"/>
            <a:ext cx="907300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t>
            </a: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DATA BREACHES AND NOTIFICATION REQUIRMENTS</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0883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15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email">
            <a:extLst>
              <a:ext uri="{28A0092B-C50C-407E-A947-70E740481C1C}">
                <a14:useLocalDpi xmlns:a14="http://schemas.microsoft.com/office/drawing/2010/main" val="0"/>
              </a:ext>
            </a:extLst>
          </a:blip>
          <a:stretch>
            <a:fillRect/>
          </a:stretch>
        </p:blipFill>
        <p:spPr>
          <a:xfrm>
            <a:off x="611560" y="1196752"/>
            <a:ext cx="7971630" cy="4680520"/>
          </a:xfrm>
          <a:prstGeom prst="rect">
            <a:avLst/>
          </a:prstGeom>
        </p:spPr>
      </p:pic>
    </p:spTree>
    <p:extLst>
      <p:ext uri="{BB962C8B-B14F-4D97-AF65-F5344CB8AC3E}">
        <p14:creationId xmlns:p14="http://schemas.microsoft.com/office/powerpoint/2010/main" val="939546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31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99CBF6-B5D1-4DDE-87E1-93C822EB0C98}" type="slidenum">
              <a:rPr lang="en-GB" smtClean="0"/>
              <a:pPr/>
              <a:t>6</a:t>
            </a:fld>
            <a:endParaRPr lang="en-GB"/>
          </a:p>
        </p:txBody>
      </p:sp>
      <p:sp>
        <p:nvSpPr>
          <p:cNvPr id="5" name="Rectangle 2"/>
          <p:cNvSpPr txBox="1">
            <a:spLocks noChangeArrowheads="1"/>
          </p:cNvSpPr>
          <p:nvPr/>
        </p:nvSpPr>
        <p:spPr bwMode="auto">
          <a:xfrm>
            <a:off x="139382" y="1124744"/>
            <a:ext cx="87865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DATA PRIVACY/ PROTECTION AND THE OVERLAPS WITH CYBER SECURITY</a:t>
            </a:r>
            <a:endParaRPr lang="en-AU"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39382" y="2821934"/>
            <a:ext cx="8753098" cy="1754326"/>
          </a:xfrm>
          <a:prstGeom prst="rect">
            <a:avLst/>
          </a:prstGeom>
        </p:spPr>
        <p:txBody>
          <a:bodyPr wrap="square">
            <a:spAutoFit/>
          </a:bodyPr>
          <a:lstStyle/>
          <a:p>
            <a:pPr marL="457200" indent="-457200">
              <a:lnSpc>
                <a:spcPct val="90000"/>
              </a:lnSpc>
              <a:buFont typeface="Arial" panose="020B0604020202020204" pitchFamily="34" charset="0"/>
              <a:buChar char="•"/>
            </a:pPr>
            <a:r>
              <a:rPr lang="en-AU" sz="2000" dirty="0" smtClean="0">
                <a:solidFill>
                  <a:srgbClr val="292929"/>
                </a:solidFill>
              </a:rPr>
              <a:t>Questions </a:t>
            </a:r>
            <a:r>
              <a:rPr lang="en-AU" sz="2000" dirty="0" smtClean="0">
                <a:solidFill>
                  <a:srgbClr val="292929"/>
                </a:solidFill>
              </a:rPr>
              <a:t>are </a:t>
            </a:r>
            <a:r>
              <a:rPr lang="en-AU" sz="2000" dirty="0" smtClean="0">
                <a:solidFill>
                  <a:srgbClr val="292929"/>
                </a:solidFill>
              </a:rPr>
              <a:t>(1) to whom do the </a:t>
            </a:r>
            <a:r>
              <a:rPr lang="en-AU" sz="2000" dirty="0">
                <a:solidFill>
                  <a:srgbClr val="292929"/>
                </a:solidFill>
              </a:rPr>
              <a:t>obligations </a:t>
            </a:r>
            <a:r>
              <a:rPr lang="en-AU" sz="2000" dirty="0" smtClean="0">
                <a:solidFill>
                  <a:srgbClr val="292929"/>
                </a:solidFill>
              </a:rPr>
              <a:t>in the Privacy Act apply</a:t>
            </a:r>
            <a:r>
              <a:rPr lang="en-AU" sz="2000" dirty="0">
                <a:solidFill>
                  <a:srgbClr val="292929"/>
                </a:solidFill>
              </a:rPr>
              <a:t>? </a:t>
            </a:r>
            <a:r>
              <a:rPr lang="en-AU" sz="2000" dirty="0" smtClean="0">
                <a:solidFill>
                  <a:srgbClr val="292929"/>
                </a:solidFill>
              </a:rPr>
              <a:t>And (2) </a:t>
            </a:r>
            <a:r>
              <a:rPr lang="en-AU" sz="2000" dirty="0">
                <a:solidFill>
                  <a:srgbClr val="292929"/>
                </a:solidFill>
              </a:rPr>
              <a:t>what comes within the definition of ‘personal information’? </a:t>
            </a:r>
            <a:endParaRPr lang="en-AU" sz="2000" dirty="0" smtClean="0">
              <a:solidFill>
                <a:srgbClr val="292929"/>
              </a:solidFill>
            </a:endParaRPr>
          </a:p>
          <a:p>
            <a:pPr marL="457200" indent="-457200">
              <a:lnSpc>
                <a:spcPct val="90000"/>
              </a:lnSpc>
              <a:buFont typeface="Arial" panose="020B0604020202020204" pitchFamily="34" charset="0"/>
              <a:buChar char="•"/>
            </a:pPr>
            <a:r>
              <a:rPr lang="en-AU" sz="2000" dirty="0" smtClean="0">
                <a:solidFill>
                  <a:srgbClr val="292929"/>
                </a:solidFill>
              </a:rPr>
              <a:t>Important to note however, that (1) the Privacy Act isn’t the only applicable framework (i.e. see here to whom the act applies bit) and (2) it is in the process of review at the moment. </a:t>
            </a:r>
          </a:p>
          <a:p>
            <a:pPr marL="457200" indent="-457200">
              <a:lnSpc>
                <a:spcPct val="90000"/>
              </a:lnSpc>
              <a:buFont typeface="Arial" panose="020B0604020202020204" pitchFamily="34" charset="0"/>
              <a:buChar char="•"/>
            </a:pPr>
            <a:endParaRPr lang="en-AU" sz="2000" dirty="0" smtClean="0">
              <a:solidFill>
                <a:srgbClr val="292929"/>
              </a:solidFill>
            </a:endParaRPr>
          </a:p>
        </p:txBody>
      </p:sp>
    </p:spTree>
    <p:extLst>
      <p:ext uri="{BB962C8B-B14F-4D97-AF65-F5344CB8AC3E}">
        <p14:creationId xmlns:p14="http://schemas.microsoft.com/office/powerpoint/2010/main" val="1517984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55A0E37-7257-417A-961D-B0920E5EF31E}"/>
              </a:ext>
            </a:extLst>
          </p:cNvPr>
          <p:cNvSpPr txBox="1">
            <a:spLocks/>
          </p:cNvSpPr>
          <p:nvPr/>
        </p:nvSpPr>
        <p:spPr>
          <a:xfrm>
            <a:off x="251520" y="1278615"/>
            <a:ext cx="8712968"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THE PRIVACY ACT AND THE ACCC’S DIGITAL PLATFORM INQUIRY – EU INFLUENCE</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reeform 4">
            <a:extLst>
              <a:ext uri="{FF2B5EF4-FFF2-40B4-BE49-F238E27FC236}">
                <a16:creationId xmlns:a16="http://schemas.microsoft.com/office/drawing/2014/main" id="{526A5099-B5BC-DC4B-BFE6-9C502DB80084}"/>
              </a:ext>
            </a:extLst>
          </p:cNvPr>
          <p:cNvSpPr>
            <a:spLocks/>
          </p:cNvSpPr>
          <p:nvPr/>
        </p:nvSpPr>
        <p:spPr bwMode="auto">
          <a:xfrm>
            <a:off x="2543175" y="1313260"/>
            <a:ext cx="25004" cy="0"/>
          </a:xfrm>
          <a:custGeom>
            <a:avLst/>
            <a:gdLst>
              <a:gd name="T0" fmla="*/ 0 w 53"/>
              <a:gd name="T1" fmla="*/ 0 h 20"/>
              <a:gd name="T2" fmla="*/ 33020 w 53"/>
              <a:gd name="T3" fmla="*/ 0 h 20"/>
              <a:gd name="T4" fmla="*/ 0 60000 65536"/>
              <a:gd name="T5" fmla="*/ 0 60000 65536"/>
            </a:gdLst>
            <a:ahLst/>
            <a:cxnLst>
              <a:cxn ang="T4">
                <a:pos x="T0" y="T1"/>
              </a:cxn>
              <a:cxn ang="T5">
                <a:pos x="T2" y="T3"/>
              </a:cxn>
            </a:cxnLst>
            <a:rect l="0" t="0" r="r" b="b"/>
            <a:pathLst>
              <a:path w="53" h="20">
                <a:moveTo>
                  <a:pt x="0" y="0"/>
                </a:moveTo>
                <a:lnTo>
                  <a:pt x="53" y="0"/>
                </a:lnTo>
              </a:path>
            </a:pathLst>
          </a:custGeom>
          <a:noFill/>
          <a:ln w="609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a:solidFill>
                <a:prstClr val="black"/>
              </a:solidFill>
              <a:latin typeface="Century Gothic" panose="020B0502020202020204"/>
              <a:ea typeface="+mn-ea"/>
              <a:cs typeface="+mn-cs"/>
            </a:endParaRPr>
          </a:p>
        </p:txBody>
      </p:sp>
      <p:pic>
        <p:nvPicPr>
          <p:cNvPr id="3" name="Picture 2"/>
          <p:cNvPicPr>
            <a:picLocks noChangeAspect="1"/>
          </p:cNvPicPr>
          <p:nvPr/>
        </p:nvPicPr>
        <p:blipFill rotWithShape="1">
          <a:blip r:embed="rId3"/>
          <a:srcRect l="3341" t="21650" r="62797" b="17240"/>
          <a:stretch/>
        </p:blipFill>
        <p:spPr>
          <a:xfrm>
            <a:off x="611560" y="3068960"/>
            <a:ext cx="4213582" cy="2376264"/>
          </a:xfrm>
          <a:prstGeom prst="rect">
            <a:avLst/>
          </a:prstGeom>
          <a:ln>
            <a:solidFill>
              <a:schemeClr val="bg1"/>
            </a:solidFill>
          </a:ln>
        </p:spPr>
      </p:pic>
      <p:pic>
        <p:nvPicPr>
          <p:cNvPr id="6" name="Picture 5"/>
          <p:cNvPicPr>
            <a:picLocks noChangeAspect="1"/>
          </p:cNvPicPr>
          <p:nvPr/>
        </p:nvPicPr>
        <p:blipFill rotWithShape="1">
          <a:blip r:embed="rId4"/>
          <a:srcRect l="11806" t="17870" r="69884" b="18501"/>
          <a:stretch/>
        </p:blipFill>
        <p:spPr>
          <a:xfrm>
            <a:off x="5071623" y="2648716"/>
            <a:ext cx="2961960" cy="3216751"/>
          </a:xfrm>
          <a:prstGeom prst="rect">
            <a:avLst/>
          </a:prstGeom>
        </p:spPr>
      </p:pic>
      <p:pic>
        <p:nvPicPr>
          <p:cNvPr id="7"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44084">
            <a:off x="3497056" y="2937044"/>
            <a:ext cx="2156765" cy="288472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780928"/>
            <a:ext cx="8280920" cy="2534477"/>
          </a:xfrm>
        </p:spPr>
        <p:txBody>
          <a:bodyPr>
            <a:noAutofit/>
          </a:bodyPr>
          <a:lstStyle/>
          <a:p>
            <a:r>
              <a:rPr lang="en-US" sz="1800" dirty="0">
                <a:latin typeface="Tahoma" panose="020B0604030504040204" pitchFamily="34" charset="0"/>
                <a:ea typeface="Tahoma" panose="020B0604030504040204" pitchFamily="34" charset="0"/>
                <a:cs typeface="Tahoma" panose="020B0604030504040204" pitchFamily="34" charset="0"/>
              </a:rPr>
              <a:t>There has been a data protection framework in the European Union since 1995 – Directive 95/46/EC (the Data Protection Directive) - Directive on the Protection of Individuals with Regard to the Processing of Personal Data and on the Free Movement of Such Data</a:t>
            </a:r>
          </a:p>
          <a:p>
            <a:r>
              <a:rPr lang="en-US" sz="1800" dirty="0">
                <a:latin typeface="Tahoma" panose="020B0604030504040204" pitchFamily="34" charset="0"/>
                <a:ea typeface="Tahoma" panose="020B0604030504040204" pitchFamily="34" charset="0"/>
                <a:cs typeface="Tahoma" panose="020B0604030504040204" pitchFamily="34" charset="0"/>
              </a:rPr>
              <a:t>The Data Protection Directive was replaced by the General Data Protection Regulation (GDPR) which was adopted in 2016 and came into force in 2018</a:t>
            </a:r>
          </a:p>
          <a:p>
            <a:r>
              <a:rPr lang="en-US" sz="1800" dirty="0">
                <a:latin typeface="Tahoma" panose="020B0604030504040204" pitchFamily="34" charset="0"/>
                <a:ea typeface="Tahoma" panose="020B0604030504040204" pitchFamily="34" charset="0"/>
                <a:cs typeface="Tahoma" panose="020B0604030504040204" pitchFamily="34" charset="0"/>
              </a:rPr>
              <a:t>In addition to the GDPR there is also the </a:t>
            </a:r>
            <a:r>
              <a:rPr lang="en-US" sz="1800" dirty="0" err="1">
                <a:latin typeface="Tahoma" panose="020B0604030504040204" pitchFamily="34" charset="0"/>
                <a:ea typeface="Tahoma" panose="020B0604030504040204" pitchFamily="34" charset="0"/>
                <a:cs typeface="Tahoma" panose="020B0604030504040204" pitchFamily="34" charset="0"/>
              </a:rPr>
              <a:t>ePrivacy</a:t>
            </a:r>
            <a:r>
              <a:rPr lang="en-US" sz="1800" dirty="0">
                <a:latin typeface="Tahoma" panose="020B0604030504040204" pitchFamily="34" charset="0"/>
                <a:ea typeface="Tahoma" panose="020B0604030504040204" pitchFamily="34" charset="0"/>
                <a:cs typeface="Tahoma" panose="020B0604030504040204" pitchFamily="34" charset="0"/>
              </a:rPr>
              <a:t> Directive. This Directive is part of the telecoms package and is largely irrelevant for what we will consider. However, the Directive does cover the use of ‘cookies’ or similar </a:t>
            </a:r>
            <a:r>
              <a:rPr lang="en-US" sz="1800" dirty="0" smtClean="0">
                <a:latin typeface="Tahoma" panose="020B0604030504040204" pitchFamily="34" charset="0"/>
                <a:ea typeface="Tahoma" panose="020B0604030504040204" pitchFamily="34" charset="0"/>
                <a:cs typeface="Tahoma" panose="020B0604030504040204" pitchFamily="34" charset="0"/>
              </a:rPr>
              <a:t>technologies and there is a specific framework that is part of this package dealing with breach notification requirements.</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5" name="Subtitle 2">
            <a:extLst>
              <a:ext uri="{FF2B5EF4-FFF2-40B4-BE49-F238E27FC236}">
                <a16:creationId xmlns:a16="http://schemas.microsoft.com/office/drawing/2014/main" id="{655A0E37-7257-417A-961D-B0920E5EF31E}"/>
              </a:ext>
            </a:extLst>
          </p:cNvPr>
          <p:cNvSpPr txBox="1">
            <a:spLocks/>
          </p:cNvSpPr>
          <p:nvPr/>
        </p:nvSpPr>
        <p:spPr>
          <a:xfrm>
            <a:off x="251520" y="1278615"/>
            <a:ext cx="8712968" cy="998257"/>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THE PRIVACY ACT AND THE ACCC’S DIGITAL PLATFORM INQUIRY – EU DP LAW BASICS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32668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57200" y="2636912"/>
            <a:ext cx="8240713" cy="3601119"/>
          </a:xfrm>
        </p:spPr>
        <p:txBody>
          <a:bodyPr/>
          <a:lstStyle/>
          <a:p>
            <a:pPr marL="0" indent="0" eaLnBrk="1" hangingPunct="1">
              <a:lnSpc>
                <a:spcPct val="90000"/>
              </a:lnSpc>
              <a:buNone/>
            </a:pPr>
            <a:r>
              <a:rPr lang="en-US" altLang="en-US" sz="1800" b="1" dirty="0" smtClean="0">
                <a:latin typeface="Tahoma" panose="020B0604030504040204" pitchFamily="34" charset="0"/>
                <a:ea typeface="Tahoma" panose="020B0604030504040204" pitchFamily="34" charset="0"/>
                <a:cs typeface="Tahoma" panose="020B0604030504040204" pitchFamily="34" charset="0"/>
              </a:rPr>
              <a:t>Privacy Act 1988 (</a:t>
            </a:r>
            <a:r>
              <a:rPr lang="en-US" altLang="en-US" sz="1800" b="1" dirty="0" err="1" smtClean="0">
                <a:latin typeface="Tahoma" panose="020B0604030504040204" pitchFamily="34" charset="0"/>
                <a:ea typeface="Tahoma" panose="020B0604030504040204" pitchFamily="34" charset="0"/>
                <a:cs typeface="Tahoma" panose="020B0604030504040204" pitchFamily="34" charset="0"/>
              </a:rPr>
              <a:t>Cth</a:t>
            </a:r>
            <a:r>
              <a:rPr lang="en-US" altLang="en-US" sz="1800" b="1" dirty="0" smtClean="0">
                <a:latin typeface="Tahoma" panose="020B0604030504040204" pitchFamily="34" charset="0"/>
                <a:ea typeface="Tahoma" panose="020B0604030504040204" pitchFamily="34" charset="0"/>
                <a:cs typeface="Tahoma" panose="020B0604030504040204" pitchFamily="34" charset="0"/>
              </a:rPr>
              <a:t>)</a:t>
            </a:r>
          </a:p>
          <a:p>
            <a:pPr eaLnBrk="1" hangingPunct="1">
              <a:lnSpc>
                <a:spcPct val="90000"/>
              </a:lnSpc>
            </a:pPr>
            <a:r>
              <a:rPr lang="en-US" altLang="en-US" sz="1800" b="1" dirty="0" smtClean="0">
                <a:latin typeface="Tahoma" panose="020B0604030504040204" pitchFamily="34" charset="0"/>
                <a:ea typeface="Tahoma" panose="020B0604030504040204" pitchFamily="34" charset="0"/>
                <a:cs typeface="Tahoma" panose="020B0604030504040204" pitchFamily="34" charset="0"/>
              </a:rPr>
              <a:t>Australian Privacy Principles </a:t>
            </a:r>
            <a:r>
              <a:rPr lang="en-US" altLang="en-US" sz="1800" dirty="0" smtClean="0">
                <a:latin typeface="Tahoma" panose="020B0604030504040204" pitchFamily="34" charset="0"/>
                <a:ea typeface="Tahoma" panose="020B0604030504040204" pitchFamily="34" charset="0"/>
                <a:cs typeface="Tahoma" panose="020B0604030504040204" pitchFamily="34" charset="0"/>
              </a:rPr>
              <a:t>regulate the handling of personal information by </a:t>
            </a:r>
            <a:r>
              <a:rPr lang="en-US" altLang="en-US" sz="1800" b="1" dirty="0" smtClean="0">
                <a:latin typeface="Tahoma" panose="020B0604030504040204" pitchFamily="34" charset="0"/>
                <a:ea typeface="Tahoma" panose="020B0604030504040204" pitchFamily="34" charset="0"/>
                <a:cs typeface="Tahoma" panose="020B0604030504040204" pitchFamily="34" charset="0"/>
              </a:rPr>
              <a:t>Commonwealth public sector</a:t>
            </a:r>
            <a:r>
              <a:rPr lang="en-US" altLang="en-US" sz="1800" dirty="0" smtClean="0">
                <a:latin typeface="Tahoma" panose="020B0604030504040204" pitchFamily="34" charset="0"/>
                <a:ea typeface="Tahoma" panose="020B0604030504040204" pitchFamily="34" charset="0"/>
                <a:cs typeface="Tahoma" panose="020B0604030504040204" pitchFamily="34" charset="0"/>
              </a:rPr>
              <a:t> and </a:t>
            </a:r>
            <a:r>
              <a:rPr lang="en-US" altLang="en-US" sz="1800" b="1" dirty="0" smtClean="0">
                <a:latin typeface="Tahoma" panose="020B0604030504040204" pitchFamily="34" charset="0"/>
                <a:ea typeface="Tahoma" panose="020B0604030504040204" pitchFamily="34" charset="0"/>
                <a:cs typeface="Tahoma" panose="020B0604030504040204" pitchFamily="34" charset="0"/>
              </a:rPr>
              <a:t>much of the private sector</a:t>
            </a:r>
          </a:p>
          <a:p>
            <a:pPr eaLnBrk="1" hangingPunct="1">
              <a:lnSpc>
                <a:spcPct val="90000"/>
              </a:lnSpc>
            </a:pPr>
            <a:r>
              <a:rPr lang="en-US" altLang="en-US" sz="1800" dirty="0" smtClean="0">
                <a:latin typeface="Tahoma" panose="020B0604030504040204" pitchFamily="34" charset="0"/>
                <a:ea typeface="Tahoma" panose="020B0604030504040204" pitchFamily="34" charset="0"/>
                <a:cs typeface="Tahoma" panose="020B0604030504040204" pitchFamily="34" charset="0"/>
              </a:rPr>
              <a:t>Special rules for tax file numbers</a:t>
            </a:r>
          </a:p>
          <a:p>
            <a:pPr eaLnBrk="1" hangingPunct="1">
              <a:lnSpc>
                <a:spcPct val="90000"/>
              </a:lnSpc>
            </a:pPr>
            <a:r>
              <a:rPr lang="en-US" altLang="en-US" sz="1800" dirty="0" smtClean="0">
                <a:latin typeface="Tahoma" panose="020B0604030504040204" pitchFamily="34" charset="0"/>
                <a:ea typeface="Tahoma" panose="020B0604030504040204" pitchFamily="34" charset="0"/>
                <a:cs typeface="Tahoma" panose="020B0604030504040204" pitchFamily="34" charset="0"/>
              </a:rPr>
              <a:t>Special rules for credit reporting agencies/credit providers in relation to consumer credit information</a:t>
            </a:r>
          </a:p>
          <a:p>
            <a:pPr eaLnBrk="1" hangingPunct="1">
              <a:lnSpc>
                <a:spcPct val="90000"/>
              </a:lnSpc>
            </a:pPr>
            <a:r>
              <a:rPr lang="en-US" altLang="en-US" sz="1800" dirty="0" smtClean="0">
                <a:latin typeface="Tahoma" panose="020B0604030504040204" pitchFamily="34" charset="0"/>
                <a:ea typeface="Tahoma" panose="020B0604030504040204" pitchFamily="34" charset="0"/>
                <a:cs typeface="Tahoma" panose="020B0604030504040204" pitchFamily="34" charset="0"/>
              </a:rPr>
              <a:t>Privacy codes</a:t>
            </a:r>
          </a:p>
          <a:p>
            <a:pPr eaLnBrk="1" hangingPunct="1">
              <a:lnSpc>
                <a:spcPct val="90000"/>
              </a:lnSpc>
            </a:pPr>
            <a:r>
              <a:rPr lang="en-US" altLang="en-US" sz="1800" dirty="0" smtClean="0">
                <a:latin typeface="Tahoma" panose="020B0604030504040204" pitchFamily="34" charset="0"/>
                <a:ea typeface="Tahoma" panose="020B0604030504040204" pitchFamily="34" charset="0"/>
                <a:cs typeface="Tahoma" panose="020B0604030504040204" pitchFamily="34" charset="0"/>
              </a:rPr>
              <a:t>Functions and powers of Australian Information Commissioner </a:t>
            </a:r>
            <a:r>
              <a:rPr lang="en-US" altLang="en-US" sz="1600" dirty="0" smtClean="0">
                <a:latin typeface="Tahoma" panose="020B0604030504040204" pitchFamily="34" charset="0"/>
                <a:ea typeface="Tahoma" panose="020B0604030504040204" pitchFamily="34" charset="0"/>
                <a:cs typeface="Tahoma" panose="020B0604030504040204" pitchFamily="34" charset="0"/>
              </a:rPr>
              <a:t>(Privacy Commissioner)</a:t>
            </a:r>
          </a:p>
          <a:p>
            <a:pPr lvl="1" eaLnBrk="1" hangingPunct="1">
              <a:lnSpc>
                <a:spcPct val="90000"/>
              </a:lnSpc>
            </a:pPr>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a:p>
            <a:pPr lvl="1" eaLnBrk="1" hangingPunct="1">
              <a:lnSpc>
                <a:spcPct val="90000"/>
              </a:lnSpc>
            </a:pPr>
            <a:endParaRPr lang="en-US" altLang="en-US" sz="2000" dirty="0" smtClean="0">
              <a:latin typeface="Tahoma" panose="020B0604030504040204" pitchFamily="34" charset="0"/>
              <a:ea typeface="Tahoma" panose="020B0604030504040204" pitchFamily="34" charset="0"/>
              <a:cs typeface="Tahoma" panose="020B0604030504040204" pitchFamily="34" charset="0"/>
            </a:endParaRPr>
          </a:p>
        </p:txBody>
      </p:sp>
      <p:sp>
        <p:nvSpPr>
          <p:cNvPr id="6" name="Subtitle 2">
            <a:extLst>
              <a:ext uri="{FF2B5EF4-FFF2-40B4-BE49-F238E27FC236}">
                <a16:creationId xmlns:a16="http://schemas.microsoft.com/office/drawing/2014/main" id="{655A0E37-7257-417A-961D-B0920E5EF31E}"/>
              </a:ext>
            </a:extLst>
          </p:cNvPr>
          <p:cNvSpPr txBox="1">
            <a:spLocks/>
          </p:cNvSpPr>
          <p:nvPr/>
        </p:nvSpPr>
        <p:spPr>
          <a:xfrm>
            <a:off x="251520" y="1278615"/>
            <a:ext cx="8784976" cy="912495"/>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342900">
              <a:spcBef>
                <a:spcPct val="0"/>
              </a:spcBef>
              <a:spcAft>
                <a:spcPct val="0"/>
              </a:spcAft>
              <a:buClr>
                <a:prstClr val="white"/>
              </a:buClr>
              <a:buNone/>
              <a:defRPr/>
            </a:pPr>
            <a:r>
              <a:rPr lang="en-AU"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COMPARATIVE INSIGHTS: APP ENTITIES OR CONTROLLERS AND PROCESSORS</a:t>
            </a:r>
            <a:endParaRPr lang="nl-BE"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31599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6600</TotalTime>
  <Words>4485</Words>
  <Application>Microsoft Office PowerPoint</Application>
  <PresentationFormat>On-screen Show (4:3)</PresentationFormat>
  <Paragraphs>292</Paragraphs>
  <Slides>50</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Calibri</vt:lpstr>
      <vt:lpstr>Calibri Light</vt:lpstr>
      <vt:lpstr>Century Gothic</vt:lpstr>
      <vt:lpstr>Helvetica</vt:lpstr>
      <vt:lpstr>HelveticaNeueLT Std</vt:lpstr>
      <vt:lpstr>HelveticaNeueLT Std Lt</vt:lpstr>
      <vt:lpstr>Tahoma</vt:lpstr>
      <vt:lpstr>Times New Roman</vt:lpstr>
      <vt:lpstr>Wingdings</vt:lpstr>
      <vt:lpstr>Wingdings 3</vt:lpstr>
      <vt:lpstr>ANUPowerpointTemplate2010</vt:lpstr>
      <vt:lpstr>Data Security and Data Privacy/ Protection   LAWS8077 – Cyber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Damian Clifford</cp:lastModifiedBy>
  <cp:revision>139</cp:revision>
  <dcterms:created xsi:type="dcterms:W3CDTF">2010-10-19T05:25:31Z</dcterms:created>
  <dcterms:modified xsi:type="dcterms:W3CDTF">2022-04-19T03:44:15Z</dcterms:modified>
</cp:coreProperties>
</file>